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304" r:id="rId5"/>
    <p:sldId id="322" r:id="rId6"/>
    <p:sldId id="332" r:id="rId7"/>
    <p:sldId id="335" r:id="rId8"/>
    <p:sldId id="308" r:id="rId9"/>
    <p:sldId id="328" r:id="rId10"/>
    <p:sldId id="315" r:id="rId11"/>
    <p:sldId id="330" r:id="rId12"/>
    <p:sldId id="333" r:id="rId13"/>
    <p:sldId id="341" r:id="rId14"/>
    <p:sldId id="317" r:id="rId15"/>
    <p:sldId id="325" r:id="rId16"/>
    <p:sldId id="340" r:id="rId17"/>
    <p:sldId id="339" r:id="rId18"/>
    <p:sldId id="31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03A22-D953-4541-8813-9B8780FC7167}" v="553" dt="2025-10-27T19:44:54.365"/>
    <p1510:client id="{7F02EDD0-CD63-AABA-2F56-3B1C4A44F317}" v="516" dt="2025-10-27T17:22:06.598"/>
    <p1510:client id="{A209A8C0-D0A6-401F-A563-B142DA66514E}" v="705" dt="2025-10-27T19:33:50.946"/>
    <p1510:client id="{D226168E-6BDB-C243-3358-3F0272F7247A}" v="217" dt="2025-10-27T19:35:07.654"/>
    <p1510:client id="{EB3DA5A1-C7A2-92D3-C39B-027D91C6B0CF}" v="1029" dt="2025-10-27T03:14:07.369"/>
    <p1510:client id="{F24E7F40-65AD-3BB9-BA45-07D3460C0583}" v="752" dt="2025-10-27T15:48:53.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24" autoAdjust="0"/>
  </p:normalViewPr>
  <p:slideViewPr>
    <p:cSldViewPr snapToGrid="0">
      <p:cViewPr varScale="1">
        <p:scale>
          <a:sx n="75" d="100"/>
          <a:sy n="75" d="100"/>
        </p:scale>
        <p:origin x="142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10/24/2025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Take your time</a:t>
            </a: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BF0103-B3C6-432F-8770-4E36A8160A52}" type="slidenum">
              <a:rPr lang="en-US" smtClean="0"/>
              <a:t>10</a:t>
            </a:fld>
            <a:endParaRPr lang="en-US"/>
          </a:p>
        </p:txBody>
      </p:sp>
    </p:spTree>
    <p:extLst>
      <p:ext uri="{BB962C8B-B14F-4D97-AF65-F5344CB8AC3E}">
        <p14:creationId xmlns:p14="http://schemas.microsoft.com/office/powerpoint/2010/main" val="2566308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55F51E3-1B94-9C57-4793-4FADD9471C72}"/>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D25C1B7D-72FB-BA1D-E98B-F7BF133C41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45 sec</a:t>
            </a:r>
            <a:endParaRPr/>
          </a:p>
        </p:txBody>
      </p:sp>
      <p:sp>
        <p:nvSpPr>
          <p:cNvPr id="80" name="Google Shape;80;p5:notes">
            <a:extLst>
              <a:ext uri="{FF2B5EF4-FFF2-40B4-BE49-F238E27FC236}">
                <a16:creationId xmlns:a16="http://schemas.microsoft.com/office/drawing/2014/main" id="{1216687F-4D20-C24F-C0E1-EAFC4567D23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600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8169321-2010-6887-CF5C-2D627A58DEC6}"/>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9F9C5157-4690-0906-7B7A-68F86F064C6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840BEF55-9FFA-38A2-3309-888EE53A7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a typeface="Calibri"/>
                <a:cs typeface="Calibri"/>
              </a:rPr>
              <a:t>45 sec</a:t>
            </a:r>
            <a:endParaRPr/>
          </a:p>
        </p:txBody>
      </p:sp>
    </p:spTree>
    <p:extLst>
      <p:ext uri="{BB962C8B-B14F-4D97-AF65-F5344CB8AC3E}">
        <p14:creationId xmlns:p14="http://schemas.microsoft.com/office/powerpoint/2010/main" val="242579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Execution plan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Your team planned milestones for completion of any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remaining integration, functional, range, and error test,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validation plans should be presented.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Milestones should have owners ... system tests, and full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system integration can be group owned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Engineering milestones only [presentation, demo,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document due dates are project milestone that do not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belong on this chart]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Gantt chart.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DO NOT try to discuss all milestones in the plan – just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high priority present and next engineering milestones</a:t>
            </a:r>
          </a:p>
          <a:p>
            <a:br>
              <a:rPr lang="en-US" dirty="0"/>
            </a:br>
            <a:endParaRPr lang="en-US" dirty="0"/>
          </a:p>
        </p:txBody>
      </p:sp>
      <p:sp>
        <p:nvSpPr>
          <p:cNvPr id="4" name="Slide Number Placeholder 3"/>
          <p:cNvSpPr>
            <a:spLocks noGrp="1"/>
          </p:cNvSpPr>
          <p:nvPr>
            <p:ph type="sldNum" sz="quarter" idx="5"/>
          </p:nvPr>
        </p:nvSpPr>
        <p:spPr/>
        <p:txBody>
          <a:bodyPr/>
          <a:lstStyle/>
          <a:p>
            <a:fld id="{61BF0103-B3C6-432F-8770-4E36A8160A52}" type="slidenum">
              <a:rPr lang="en-US" smtClean="0"/>
              <a:t>13</a:t>
            </a:fld>
            <a:endParaRPr lang="en-US"/>
          </a:p>
        </p:txBody>
      </p:sp>
    </p:spTree>
    <p:extLst>
      <p:ext uri="{BB962C8B-B14F-4D97-AF65-F5344CB8AC3E}">
        <p14:creationId xmlns:p14="http://schemas.microsoft.com/office/powerpoint/2010/main" val="98788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Consult </a:t>
            </a:r>
            <a:r>
              <a:rPr lang="en-US" sz="1200" b="0" i="0" kern="1200" dirty="0" err="1">
                <a:solidFill>
                  <a:schemeClr val="tx1"/>
                </a:solidFill>
                <a:effectLst/>
                <a:latin typeface="+mn-lt"/>
                <a:ea typeface="+mn-ea"/>
                <a:cs typeface="+mn-cs"/>
              </a:rPr>
              <a:t>wifi</a:t>
            </a:r>
            <a:r>
              <a:rPr lang="en-US" sz="1200" b="0" i="0" kern="1200" dirty="0">
                <a:solidFill>
                  <a:schemeClr val="tx1"/>
                </a:solidFill>
                <a:effectLst/>
                <a:latin typeface="+mn-lt"/>
                <a:ea typeface="+mn-ea"/>
                <a:cs typeface="+mn-cs"/>
              </a:rPr>
              <a:t> issue with </a:t>
            </a:r>
            <a:r>
              <a:rPr lang="en-US" sz="1200" b="0" i="0" kern="1200" dirty="0" err="1">
                <a:solidFill>
                  <a:schemeClr val="tx1"/>
                </a:solidFill>
                <a:effectLst/>
                <a:latin typeface="+mn-lt"/>
                <a:ea typeface="+mn-ea"/>
                <a:cs typeface="+mn-cs"/>
              </a:rPr>
              <a:t>nowka</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Validation plan – any major thing missing?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alidation</a:t>
            </a:r>
            <a:r>
              <a:rPr lang="en-US" sz="1200" b="0" i="0" kern="1200" dirty="0">
                <a:solidFill>
                  <a:schemeClr val="tx1"/>
                </a:solidFill>
                <a:effectLst/>
                <a:latin typeface="+mn-lt"/>
                <a:ea typeface="+mn-ea"/>
                <a:cs typeface="+mn-cs"/>
              </a:rPr>
              <a:t> plan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This is not a </a:t>
            </a:r>
            <a:r>
              <a:rPr lang="en-US" sz="1200" b="0" i="0" kern="1200" dirty="0" err="1">
                <a:solidFill>
                  <a:schemeClr val="tx1"/>
                </a:solidFill>
                <a:effectLst/>
                <a:latin typeface="+mn-lt"/>
                <a:ea typeface="+mn-ea"/>
                <a:cs typeface="+mn-cs"/>
              </a:rPr>
              <a:t>gantt</a:t>
            </a:r>
            <a:r>
              <a:rPr lang="en-US" sz="1200" b="0" i="0" kern="1200" dirty="0">
                <a:solidFill>
                  <a:schemeClr val="tx1"/>
                </a:solidFill>
                <a:effectLst/>
                <a:latin typeface="+mn-lt"/>
                <a:ea typeface="+mn-ea"/>
                <a:cs typeface="+mn-cs"/>
              </a:rPr>
              <a:t> chart.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Validation plan is a table showing: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Name: descriptive short description of what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being validated,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Requirement: </a:t>
            </a:r>
            <a:r>
              <a:rPr lang="en-US" sz="1200" b="0" i="0" kern="1200" dirty="0" err="1">
                <a:solidFill>
                  <a:schemeClr val="tx1"/>
                </a:solidFill>
                <a:effectLst/>
                <a:latin typeface="+mn-lt"/>
                <a:ea typeface="+mn-ea"/>
                <a:cs typeface="+mn-cs"/>
              </a:rPr>
              <a:t>Identifer</a:t>
            </a:r>
            <a:r>
              <a:rPr lang="en-US" sz="1200" b="0" i="0" kern="1200" dirty="0">
                <a:solidFill>
                  <a:schemeClr val="tx1"/>
                </a:solidFill>
                <a:effectLst/>
                <a:latin typeface="+mn-lt"/>
                <a:ea typeface="+mn-ea"/>
                <a:cs typeface="+mn-cs"/>
              </a:rPr>
              <a:t> to link to requirement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conops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fsr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icd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Success Criteria for validation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range/lifetime/performance metric/physical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limit...that must be met.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Methodology – test procedure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followed/observations made/simulations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completed/.. to satisfy the validation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Responsible party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Status – complete/not complete</a:t>
            </a:r>
          </a:p>
          <a:p>
            <a:br>
              <a:rPr lang="en-US" dirty="0"/>
            </a:br>
            <a:endParaRPr lang="en-US" dirty="0"/>
          </a:p>
        </p:txBody>
      </p:sp>
      <p:sp>
        <p:nvSpPr>
          <p:cNvPr id="4" name="Slide Number Placeholder 3"/>
          <p:cNvSpPr>
            <a:spLocks noGrp="1"/>
          </p:cNvSpPr>
          <p:nvPr>
            <p:ph type="sldNum" sz="quarter" idx="5"/>
          </p:nvPr>
        </p:nvSpPr>
        <p:spPr/>
        <p:txBody>
          <a:bodyPr/>
          <a:lstStyle/>
          <a:p>
            <a:fld id="{61BF0103-B3C6-432F-8770-4E36A8160A52}" type="slidenum">
              <a:rPr lang="en-US" smtClean="0"/>
              <a:t>14</a:t>
            </a:fld>
            <a:endParaRPr lang="en-US"/>
          </a:p>
        </p:txBody>
      </p:sp>
    </p:spTree>
    <p:extLst>
      <p:ext uri="{BB962C8B-B14F-4D97-AF65-F5344CB8AC3E}">
        <p14:creationId xmlns:p14="http://schemas.microsoft.com/office/powerpoint/2010/main" val="343102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1F78A70-9F13-46F9-191F-CC8F57CDCCBF}"/>
            </a:ext>
          </a:extLst>
        </p:cNvPr>
        <p:cNvGrpSpPr/>
        <p:nvPr/>
      </p:nvGrpSpPr>
      <p:grpSpPr>
        <a:xfrm>
          <a:off x="0" y="0"/>
          <a:ext cx="0" cy="0"/>
          <a:chOff x="0" y="0"/>
          <a:chExt cx="0" cy="0"/>
        </a:xfrm>
      </p:grpSpPr>
      <p:sp>
        <p:nvSpPr>
          <p:cNvPr id="58" name="Google Shape;58;p2:notes">
            <a:extLst>
              <a:ext uri="{FF2B5EF4-FFF2-40B4-BE49-F238E27FC236}">
                <a16:creationId xmlns:a16="http://schemas.microsoft.com/office/drawing/2014/main" id="{F7612261-FD18-02B7-D8A4-A34F54130B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t>30 seconds</a:t>
            </a:r>
            <a:br>
              <a:rPr lang="en-US">
                <a:cs typeface="+mn-lt"/>
              </a:rPr>
            </a:br>
            <a:br>
              <a:rPr lang="en-US">
                <a:cs typeface="+mn-lt"/>
              </a:rPr>
            </a:br>
            <a:r>
              <a:rPr lang="en-US"/>
              <a:t>Saleem</a:t>
            </a:r>
            <a:endParaRPr>
              <a:ea typeface="Calibri"/>
              <a:cs typeface="Calibri"/>
            </a:endParaRPr>
          </a:p>
        </p:txBody>
      </p:sp>
      <p:sp>
        <p:nvSpPr>
          <p:cNvPr id="59" name="Google Shape;59;p2:notes">
            <a:extLst>
              <a:ext uri="{FF2B5EF4-FFF2-40B4-BE49-F238E27FC236}">
                <a16:creationId xmlns:a16="http://schemas.microsoft.com/office/drawing/2014/main" id="{50ED0F56-2D15-E400-2BF2-C5FBCFFE7B5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259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dirty="0"/>
              <a:t>NOT A BLOCK DIAGRAM. A PICTURE OF WHEELCHAIR WITH LABELD PARTS</a:t>
            </a:r>
            <a:br>
              <a:rPr lang="en-US" dirty="0">
                <a:cs typeface="+mn-lt"/>
              </a:rPr>
            </a:br>
            <a:r>
              <a:rPr lang="en-US" dirty="0"/>
              <a:t>Nathan</a:t>
            </a:r>
            <a:br>
              <a:rPr lang="en-US"/>
            </a:br>
            <a:br>
              <a:rPr lang="en-US"/>
            </a:br>
            <a:r>
              <a:rPr lang="en-US">
                <a:cs typeface="Arial"/>
              </a:rPr>
              <a:t>Integrated System Diagram (90 seconds)</a:t>
            </a:r>
            <a:br>
              <a:rPr lang="en-US">
                <a:latin typeface="Lato"/>
                <a:ea typeface="Lato"/>
                <a:cs typeface="Lato"/>
              </a:rPr>
            </a:br>
            <a:r>
              <a:rPr lang="en-US">
                <a:cs typeface="Arial"/>
              </a:rPr>
              <a:t>This should show the complete system – with picture of packaged solution or</a:t>
            </a:r>
            <a:br>
              <a:rPr lang="en-US">
                <a:latin typeface="Lato"/>
                <a:ea typeface="Lato"/>
                <a:cs typeface="Lato"/>
              </a:rPr>
            </a:br>
            <a:r>
              <a:rPr lang="en-US">
                <a:cs typeface="Arial"/>
              </a:rPr>
              <a:t>conceptual diagram of packaged solution. Use this to describe how user</a:t>
            </a:r>
            <a:br>
              <a:rPr lang="en-US">
                <a:latin typeface="Lato"/>
                <a:ea typeface="Lato"/>
                <a:cs typeface="Lato"/>
              </a:rPr>
            </a:br>
            <a:r>
              <a:rPr lang="en-US">
                <a:cs typeface="Arial"/>
              </a:rPr>
              <a:t>interacts with system and how system interacts with external environment.</a:t>
            </a:r>
            <a:br>
              <a:rPr lang="en-US">
                <a:latin typeface="Lato"/>
                <a:ea typeface="Lato"/>
                <a:cs typeface="Lato"/>
              </a:rPr>
            </a:br>
            <a:r>
              <a:rPr lang="en-US">
                <a:cs typeface="Arial"/>
              </a:rPr>
              <a:t>Show how it connects to the outside world (communication, interfaces).</a:t>
            </a:r>
            <a:br>
              <a:rPr lang="en-US">
                <a:latin typeface="Lato"/>
                <a:ea typeface="Lato"/>
                <a:cs typeface="Lato"/>
              </a:rPr>
            </a:br>
            <a:r>
              <a:rPr lang="en-US">
                <a:cs typeface="Arial"/>
              </a:rPr>
              <a:t>If appropriate show internal breakdown and interfaces.</a:t>
            </a:r>
            <a:br>
              <a:rPr lang="en-US">
                <a:latin typeface="Lato"/>
                <a:ea typeface="Lato"/>
                <a:cs typeface="Lato"/>
              </a:rPr>
            </a:br>
            <a:r>
              <a:rPr lang="en-US">
                <a:cs typeface="Arial"/>
              </a:rPr>
              <a:t>SW projects should show data repository/</a:t>
            </a:r>
            <a:r>
              <a:rPr lang="en-US" err="1">
                <a:cs typeface="Arial"/>
              </a:rPr>
              <a:t>db</a:t>
            </a:r>
            <a:r>
              <a:rPr lang="en-US">
                <a:cs typeface="Arial"/>
              </a:rPr>
              <a:t>; mobile/web app connectivity; front</a:t>
            </a:r>
            <a:br>
              <a:rPr lang="en-US">
                <a:latin typeface="Lato"/>
                <a:ea typeface="Lato"/>
                <a:cs typeface="Lato"/>
              </a:rPr>
            </a:br>
            <a:r>
              <a:rPr lang="en-US">
                <a:cs typeface="Arial"/>
              </a:rPr>
              <a:t>end vs backend; and give representative screens users will see – real look-and-</a:t>
            </a:r>
            <a:br>
              <a:rPr lang="en-US">
                <a:latin typeface="Lato"/>
                <a:ea typeface="Lato"/>
                <a:cs typeface="Lato"/>
              </a:rPr>
            </a:br>
            <a:r>
              <a:rPr lang="en-US">
                <a:cs typeface="Arial"/>
              </a:rPr>
              <a:t>feel NOTE this is not your usual system block diagram</a:t>
            </a:r>
            <a:br>
              <a:rPr lang="en-US">
                <a:latin typeface="Lato"/>
                <a:ea typeface="Lato"/>
                <a:cs typeface="Lato"/>
              </a:rPr>
            </a:br>
            <a:endParaRPr lang="en-US">
              <a:latin typeface="Arial"/>
              <a:ea typeface="Lato"/>
              <a:cs typeface="Arial"/>
            </a:endParaRPr>
          </a:p>
          <a:p>
            <a:pPr>
              <a:buSzPts val="1100"/>
            </a:pPr>
            <a:endParaRPr dirty="0">
              <a:ea typeface="Calibri"/>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82F4360B-27CA-644C-C6E4-765A413FA519}"/>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F7887627-A924-13A5-3A8C-95367FB09F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30 sec</a:t>
            </a:r>
            <a:br>
              <a:rPr lang="en-US"/>
            </a:br>
            <a:br>
              <a:rPr lang="en-US"/>
            </a:br>
            <a:r>
              <a:rPr lang="en-US"/>
              <a:t>High level figure showing where you are at in the project, what’s completed, what’s underway – it should take about 30 seconds to summarize where you are in the timeline</a:t>
            </a:r>
          </a:p>
          <a:p>
            <a:endParaRPr lang="en-US"/>
          </a:p>
          <a:p>
            <a:r>
              <a:rPr lang="en-US"/>
              <a:t>-- Save discussion for subsystem update</a:t>
            </a:r>
            <a:endParaRPr lang="en-US">
              <a:cs typeface="Arial"/>
            </a:endParaRPr>
          </a:p>
          <a:p>
            <a:r>
              <a:rPr lang="en-US"/>
              <a:t>-- Save detail for execution plan &amp; validation plan status</a:t>
            </a:r>
            <a:endParaRPr lang="en-US">
              <a:cs typeface="Arial"/>
            </a:endParaRPr>
          </a:p>
          <a:p>
            <a:pPr>
              <a:buSzPts val="1100"/>
            </a:pPr>
            <a:br>
              <a:rPr lang="en-US"/>
            </a:br>
            <a:r>
              <a:rPr lang="en-US"/>
              <a:t>Nishant</a:t>
            </a:r>
            <a:endParaRPr/>
          </a:p>
        </p:txBody>
      </p:sp>
      <p:sp>
        <p:nvSpPr>
          <p:cNvPr id="66" name="Google Shape;66;p4:notes">
            <a:extLst>
              <a:ext uri="{FF2B5EF4-FFF2-40B4-BE49-F238E27FC236}">
                <a16:creationId xmlns:a16="http://schemas.microsoft.com/office/drawing/2014/main" id="{094AE96C-1E63-CA66-7E46-B4056EEFBAD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97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cs typeface="Arial"/>
              </a:rPr>
              <a:t>For 4th review Accomplishments should include what integration and</a:t>
            </a:r>
            <a:br>
              <a:rPr lang="en-US" dirty="0"/>
            </a:br>
            <a:r>
              <a:rPr lang="en-US" dirty="0">
                <a:cs typeface="Arial"/>
              </a:rPr>
              <a:t>functional/range/error system testing completed and planned for next 2 weeks”</a:t>
            </a:r>
            <a:br>
              <a:rPr lang="en-US" dirty="0"/>
            </a:br>
            <a:r>
              <a:rPr lang="en-US" dirty="0">
                <a:cs typeface="Arial"/>
              </a:rPr>
              <a:t>“Completed integration of all subsystems”</a:t>
            </a:r>
            <a:br>
              <a:rPr lang="en-US" dirty="0"/>
            </a:br>
            <a:r>
              <a:rPr lang="en-US" dirty="0">
                <a:cs typeface="Arial"/>
              </a:rPr>
              <a:t>“Verified sensor data capture and communication through Bluetooth to App”</a:t>
            </a:r>
            <a:br>
              <a:rPr lang="en-US" dirty="0"/>
            </a:br>
            <a:r>
              <a:rPr lang="en-US" dirty="0">
                <a:cs typeface="Arial"/>
              </a:rPr>
              <a:t>“Integrated image detection model on Pi-4 on drone, tested detection accuracy”</a:t>
            </a:r>
            <a:br>
              <a:rPr lang="en-US" dirty="0"/>
            </a:br>
            <a:r>
              <a:rPr lang="en-US" dirty="0">
                <a:cs typeface="Arial"/>
              </a:rPr>
              <a:t>“Tested app error handling for stuck valve &amp; thermal range exceeded cases”</a:t>
            </a:r>
            <a:br>
              <a:rPr lang="en-US" dirty="0"/>
            </a:br>
            <a:r>
              <a:rPr lang="en-US" dirty="0">
                <a:cs typeface="Arial"/>
              </a:rPr>
              <a:t>“ON-GOING automated software testing”</a:t>
            </a:r>
            <a:br>
              <a:rPr lang="en-US" dirty="0"/>
            </a:br>
            <a:r>
              <a:rPr lang="en-US" dirty="0">
                <a:cs typeface="Arial"/>
              </a:rPr>
              <a:t>“Range testing of LoRa network from 10m to 5km with 35 points in BCS”</a:t>
            </a:r>
            <a:br>
              <a:rPr lang="en-US" dirty="0"/>
            </a:br>
            <a:r>
              <a:rPr lang="en-US" dirty="0">
                <a:cs typeface="Arial"/>
              </a:rPr>
              <a:t>“Rover motor stall test with 2x max payload and 40o elevation by next review”</a:t>
            </a:r>
            <a:endParaRPr lang="en-US" dirty="0"/>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This should all be test results! – show things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working, functional test results, error checking,</a:t>
            </a:r>
            <a:br>
              <a:rPr lang="en-US" sz="1200" b="0" i="0" kern="1200">
                <a:solidFill>
                  <a:schemeClr val="tx1"/>
                </a:solidFill>
                <a:effectLst/>
                <a:latin typeface="+mn-lt"/>
                <a:ea typeface="+mn-ea"/>
                <a:cs typeface="+mn-cs"/>
              </a:rPr>
            </a:br>
            <a:r>
              <a:rPr lang="en-US" sz="1200" b="0" i="0" kern="1200" err="1">
                <a:solidFill>
                  <a:schemeClr val="tx1"/>
                </a:solidFill>
                <a:effectLst/>
                <a:latin typeface="+mn-lt"/>
                <a:ea typeface="+mn-ea"/>
                <a:cs typeface="+mn-cs"/>
              </a:rPr>
              <a:t>etc</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Show test results for integrated systems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Park Mode? (Stationary for </a:t>
            </a:r>
            <a:r>
              <a:rPr lang="en-US" sz="1200" b="0" i="0" kern="1200">
                <a:solidFill>
                  <a:schemeClr val="tx1"/>
                </a:solidFill>
                <a:effectLst/>
                <a:latin typeface="+mn-lt"/>
                <a:ea typeface="+mn-ea"/>
                <a:cs typeface="+mn-cs"/>
              </a:rPr>
              <a:t>a while)</a:t>
            </a:r>
          </a:p>
          <a:p>
            <a:br>
              <a:rPr lang="en-US"/>
            </a:br>
            <a:endParaRPr lang="en-US"/>
          </a:p>
        </p:txBody>
      </p:sp>
      <p:sp>
        <p:nvSpPr>
          <p:cNvPr id="4" name="Slide Number Placeholder 3"/>
          <p:cNvSpPr>
            <a:spLocks noGrp="1"/>
          </p:cNvSpPr>
          <p:nvPr>
            <p:ph type="sldNum" sz="quarter" idx="5"/>
          </p:nvPr>
        </p:nvSpPr>
        <p:spPr/>
        <p:txBody>
          <a:bodyPr/>
          <a:lstStyle/>
          <a:p>
            <a:fld id="{61BF0103-B3C6-432F-8770-4E36A8160A52}" type="slidenum">
              <a:rPr lang="en-US" smtClean="0"/>
              <a:t>6</a:t>
            </a:fld>
            <a:endParaRPr lang="en-US"/>
          </a:p>
        </p:txBody>
      </p:sp>
    </p:spTree>
    <p:extLst>
      <p:ext uri="{BB962C8B-B14F-4D97-AF65-F5344CB8AC3E}">
        <p14:creationId xmlns:p14="http://schemas.microsoft.com/office/powerpoint/2010/main" val="392785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042AF58-989B-FC0D-675B-66F055A33839}"/>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24D6EB7C-9615-9393-4802-B54B434856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45 sec</a:t>
            </a:r>
          </a:p>
        </p:txBody>
      </p:sp>
      <p:sp>
        <p:nvSpPr>
          <p:cNvPr id="80" name="Google Shape;80;p5:notes">
            <a:extLst>
              <a:ext uri="{FF2B5EF4-FFF2-40B4-BE49-F238E27FC236}">
                <a16:creationId xmlns:a16="http://schemas.microsoft.com/office/drawing/2014/main" id="{26FA4EDD-0881-126D-D53B-4948718CDDA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227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81D3631-E067-D544-E8E9-7040CB18A97A}"/>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890B36CA-66AC-F33F-48ED-854001B0061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BCEA4A90-6EE9-43C9-4FA0-398FF3F0D1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a typeface="Calibri"/>
                <a:cs typeface="Calibri"/>
              </a:rPr>
              <a:t>45 sec</a:t>
            </a:r>
          </a:p>
        </p:txBody>
      </p:sp>
    </p:spTree>
    <p:extLst>
      <p:ext uri="{BB962C8B-B14F-4D97-AF65-F5344CB8AC3E}">
        <p14:creationId xmlns:p14="http://schemas.microsoft.com/office/powerpoint/2010/main" val="309554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D099043-C931-85FB-842E-48A1EF880C40}"/>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4FEF82D4-30B0-2833-6D5E-9EC1A14AAC5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cs typeface="Arial"/>
              </a:rPr>
              <a:t>For 4th review Accomplishments should include what integration and</a:t>
            </a:r>
            <a:br>
              <a:rPr lang="en-US"/>
            </a:br>
            <a:r>
              <a:rPr lang="en-US">
                <a:cs typeface="Arial"/>
              </a:rPr>
              <a:t>functional/range/error system testing completed and planned for next 2 weeks”</a:t>
            </a:r>
            <a:br>
              <a:rPr lang="en-US"/>
            </a:br>
            <a:r>
              <a:rPr lang="en-US">
                <a:cs typeface="Arial"/>
              </a:rPr>
              <a:t>“Completed integration of all subsystems”</a:t>
            </a:r>
            <a:br>
              <a:rPr lang="en-US"/>
            </a:br>
            <a:r>
              <a:rPr lang="en-US">
                <a:cs typeface="Arial"/>
              </a:rPr>
              <a:t>“Verified sensor data capture and communication through Bluetooth to App”</a:t>
            </a:r>
            <a:br>
              <a:rPr lang="en-US"/>
            </a:br>
            <a:r>
              <a:rPr lang="en-US">
                <a:cs typeface="Arial"/>
              </a:rPr>
              <a:t>“Integrated image detection model on Pi-4 on drone, tested detection accuracy”</a:t>
            </a:r>
            <a:br>
              <a:rPr lang="en-US"/>
            </a:br>
            <a:r>
              <a:rPr lang="en-US">
                <a:cs typeface="Arial"/>
              </a:rPr>
              <a:t>“Tested app error handling for stuck valve &amp; thermal range exceeded cases”</a:t>
            </a:r>
            <a:br>
              <a:rPr lang="en-US"/>
            </a:br>
            <a:r>
              <a:rPr lang="en-US">
                <a:cs typeface="Arial"/>
              </a:rPr>
              <a:t>“ON-GOING automated software testing”</a:t>
            </a:r>
            <a:br>
              <a:rPr lang="en-US"/>
            </a:br>
            <a:r>
              <a:rPr lang="en-US">
                <a:cs typeface="Arial"/>
              </a:rPr>
              <a:t>“Range testing of LoRa network from 10m to 5km with 35 points in BCS”</a:t>
            </a:r>
            <a:br>
              <a:rPr lang="en-US"/>
            </a:br>
            <a:r>
              <a:rPr lang="en-US">
                <a:cs typeface="Arial"/>
              </a:rPr>
              <a:t>“Rover motor stall test with 2x max payload and 40o elevation by next review”</a:t>
            </a:r>
            <a:endParaRPr lang="en-US"/>
          </a:p>
        </p:txBody>
      </p:sp>
      <p:sp>
        <p:nvSpPr>
          <p:cNvPr id="80" name="Google Shape;80;p5:notes">
            <a:extLst>
              <a:ext uri="{FF2B5EF4-FFF2-40B4-BE49-F238E27FC236}">
                <a16:creationId xmlns:a16="http://schemas.microsoft.com/office/drawing/2014/main" id="{546D6087-90C9-C772-00FE-395582C46F5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9833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3600"/>
            </a:pPr>
            <a:r>
              <a:rPr lang="en-US"/>
              <a:t>Team 36: Voice-Controlled Wheelchair </a:t>
            </a:r>
            <a:endParaRPr/>
          </a:p>
          <a:p>
            <a:pPr>
              <a:spcBef>
                <a:spcPts val="0"/>
              </a:spcBef>
              <a:buClr>
                <a:schemeClr val="lt1"/>
              </a:buClr>
              <a:buSzPts val="3600"/>
            </a:pPr>
            <a:r>
              <a:rPr lang="en-US"/>
              <a:t>Bi-Weekly Update 4</a:t>
            </a:r>
            <a:br>
              <a:rPr lang="en-US"/>
            </a:br>
            <a:br>
              <a:rPr lang="en-US"/>
            </a:br>
            <a:r>
              <a:rPr lang="en-US" sz="2450"/>
              <a:t>Nathan </a:t>
            </a:r>
            <a:r>
              <a:rPr lang="en-US" sz="2450" err="1"/>
              <a:t>Philipello</a:t>
            </a:r>
            <a:r>
              <a:rPr lang="en-US" sz="2450"/>
              <a:t>, Juan Alcala, Saleem Joubran, Nishant Murali</a:t>
            </a:r>
            <a:br>
              <a:rPr lang="en-US" sz="2450">
                <a:cs typeface="Arial"/>
              </a:rPr>
            </a:br>
            <a:br>
              <a:rPr lang="en-US" sz="2450"/>
            </a:br>
            <a:r>
              <a:rPr lang="en-US" sz="2450"/>
              <a:t>TA: </a:t>
            </a:r>
            <a:r>
              <a:rPr lang="en-US" sz="2450" err="1"/>
              <a:t>Hadiur</a:t>
            </a:r>
            <a:r>
              <a:rPr lang="en-US" sz="2450"/>
              <a:t> Khan</a:t>
            </a:r>
            <a:br>
              <a:rPr lang="en-US" sz="2450"/>
            </a:br>
            <a:endParaRPr sz="2455"/>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A001-99DD-DF90-F66D-358D5CF79898}"/>
              </a:ext>
            </a:extLst>
          </p:cNvPr>
          <p:cNvSpPr>
            <a:spLocks noGrp="1"/>
          </p:cNvSpPr>
          <p:nvPr>
            <p:ph type="title"/>
          </p:nvPr>
        </p:nvSpPr>
        <p:spPr/>
        <p:txBody>
          <a:bodyPr>
            <a:normAutofit fontScale="90000"/>
          </a:bodyPr>
          <a:lstStyle/>
          <a:p>
            <a:pPr>
              <a:lnSpc>
                <a:spcPct val="115000"/>
              </a:lnSpc>
              <a:spcBef>
                <a:spcPts val="0"/>
              </a:spcBef>
            </a:pPr>
            <a:r>
              <a:rPr lang="en-US" dirty="0"/>
              <a:t>Motor Driver &amp; Sensors</a:t>
            </a:r>
            <a:br>
              <a:rPr lang="en-US" dirty="0"/>
            </a:br>
            <a:r>
              <a:rPr lang="en-US" sz="1700" dirty="0"/>
              <a:t>Nathan Philipello</a:t>
            </a:r>
            <a:endParaRPr lang="en-US" dirty="0"/>
          </a:p>
        </p:txBody>
      </p:sp>
      <p:sp>
        <p:nvSpPr>
          <p:cNvPr id="3" name="Content Placeholder 2">
            <a:extLst>
              <a:ext uri="{FF2B5EF4-FFF2-40B4-BE49-F238E27FC236}">
                <a16:creationId xmlns:a16="http://schemas.microsoft.com/office/drawing/2014/main" id="{34A03772-281E-9BCE-9A24-F16E040B27E2}"/>
              </a:ext>
            </a:extLst>
          </p:cNvPr>
          <p:cNvSpPr>
            <a:spLocks noGrp="1"/>
          </p:cNvSpPr>
          <p:nvPr>
            <p:ph idx="1"/>
          </p:nvPr>
        </p:nvSpPr>
        <p:spPr>
          <a:xfrm>
            <a:off x="457200" y="2049270"/>
            <a:ext cx="8369300" cy="4021329"/>
          </a:xfrm>
        </p:spPr>
        <p:txBody>
          <a:bodyPr/>
          <a:lstStyle/>
          <a:p>
            <a:r>
              <a:rPr lang="en-US" dirty="0"/>
              <a:t>Created Wiring Harnesses for Sensors for seamless integration</a:t>
            </a:r>
          </a:p>
          <a:p>
            <a:r>
              <a:rPr lang="en-US" dirty="0"/>
              <a:t>Helped with integration of Voice Control and App</a:t>
            </a:r>
          </a:p>
          <a:p>
            <a:endParaRPr lang="en-US" dirty="0"/>
          </a:p>
        </p:txBody>
      </p:sp>
    </p:spTree>
    <p:extLst>
      <p:ext uri="{BB962C8B-B14F-4D97-AF65-F5344CB8AC3E}">
        <p14:creationId xmlns:p14="http://schemas.microsoft.com/office/powerpoint/2010/main" val="16051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AC762C5-93B6-4752-CCAA-15FD535E245A}"/>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4F237071-604B-4541-D754-4356CA87CA04}"/>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cs typeface="Arial"/>
              </a:rPr>
              <a:t>Power</a:t>
            </a:r>
          </a:p>
          <a:p>
            <a:pPr>
              <a:lnSpc>
                <a:spcPct val="115000"/>
              </a:lnSpc>
              <a:spcBef>
                <a:spcPts val="0"/>
              </a:spcBef>
              <a:buClr>
                <a:schemeClr val="dk1"/>
              </a:buClr>
              <a:buSzPts val="990"/>
            </a:pPr>
            <a:r>
              <a:rPr lang="en-US" sz="1700">
                <a:cs typeface="Arial"/>
              </a:rPr>
              <a:t>Juan Alcala</a:t>
            </a:r>
          </a:p>
        </p:txBody>
      </p:sp>
      <p:graphicFrame>
        <p:nvGraphicFramePr>
          <p:cNvPr id="83" name="Google Shape;83;p5">
            <a:extLst>
              <a:ext uri="{FF2B5EF4-FFF2-40B4-BE49-F238E27FC236}">
                <a16:creationId xmlns:a16="http://schemas.microsoft.com/office/drawing/2014/main" id="{B897033C-4268-8ABC-0807-C1ABAB85A403}"/>
              </a:ext>
            </a:extLst>
          </p:cNvPr>
          <p:cNvGraphicFramePr/>
          <p:nvPr>
            <p:extLst>
              <p:ext uri="{D42A27DB-BD31-4B8C-83A1-F6EECF244321}">
                <p14:modId xmlns:p14="http://schemas.microsoft.com/office/powerpoint/2010/main" val="667455646"/>
              </p:ext>
            </p:extLst>
          </p:nvPr>
        </p:nvGraphicFramePr>
        <p:xfrm>
          <a:off x="685800" y="1952075"/>
          <a:ext cx="7772400" cy="237772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u="none" strike="noStrike" cap="none">
                          <a:solidFill>
                            <a:srgbClr val="FF0000"/>
                          </a:solidFill>
                        </a:rPr>
                        <a:t>26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Clr>
                          <a:srgbClr val="000000"/>
                        </a:buClr>
                        <a:buFont typeface="Arial"/>
                        <a:buChar char="•"/>
                      </a:pPr>
                      <a:r>
                        <a:rPr lang="en-US" sz="1800" b="0" i="0" u="none" strike="noStrike" baseline="0" noProof="0">
                          <a:solidFill>
                            <a:srgbClr val="000000"/>
                          </a:solidFill>
                          <a:latin typeface="Arial"/>
                        </a:rPr>
                        <a:t>Integrated board successfully delivered power to the system </a:t>
                      </a:r>
                    </a:p>
                    <a:p>
                      <a:pPr marL="285750" marR="0" lvl="0" indent="-285750" algn="l">
                        <a:spcBef>
                          <a:spcPts val="0"/>
                        </a:spcBef>
                        <a:spcAft>
                          <a:spcPts val="0"/>
                        </a:spcAft>
                        <a:buClr>
                          <a:srgbClr val="000000"/>
                        </a:buClr>
                        <a:buFont typeface="Arial"/>
                        <a:buChar char="•"/>
                      </a:pPr>
                      <a:r>
                        <a:rPr lang="en-US" sz="1800" b="0" i="0" u="none" strike="noStrike" baseline="0" noProof="0">
                          <a:solidFill>
                            <a:srgbClr val="000000"/>
                          </a:solidFill>
                          <a:latin typeface="Arial"/>
                        </a:rPr>
                        <a:t>Enclosure finished and sent to prototyping center</a:t>
                      </a:r>
                    </a:p>
                    <a:p>
                      <a:pPr marL="285750" marR="0" lvl="0" indent="-285750" algn="l">
                        <a:spcBef>
                          <a:spcPts val="0"/>
                        </a:spcBef>
                        <a:spcAft>
                          <a:spcPts val="0"/>
                        </a:spcAft>
                        <a:buClr>
                          <a:srgbClr val="000000"/>
                        </a:buClr>
                        <a:buFont typeface="Arial"/>
                        <a:buChar char="•"/>
                      </a:pPr>
                      <a:endParaRPr lang="en-US" sz="1800" b="0" i="0" u="none" strike="noStrike" baseline="0" noProof="0">
                        <a:solidFill>
                          <a:srgbClr val="000000"/>
                        </a:solidFill>
                        <a:latin typeface="Arial"/>
                      </a:endParaRPr>
                    </a:p>
                    <a:p>
                      <a:pPr marL="285750" marR="0" lvl="0" indent="-285750" algn="l" rtl="0">
                        <a:spcBef>
                          <a:spcPts val="0"/>
                        </a:spcBef>
                        <a:spcAft>
                          <a:spcPts val="0"/>
                        </a:spcAft>
                        <a:buFont typeface="Arial"/>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spcBef>
                          <a:spcPts val="0"/>
                        </a:spcBef>
                        <a:spcAft>
                          <a:spcPts val="0"/>
                        </a:spcAft>
                        <a:buFont typeface="Arial"/>
                        <a:buChar char="•"/>
                      </a:pPr>
                      <a:r>
                        <a:rPr lang="en-US" sz="1800" b="0" i="0" u="none" strike="noStrike" baseline="0" noProof="0">
                          <a:solidFill>
                            <a:srgbClr val="000000"/>
                          </a:solidFill>
                          <a:latin typeface="Arial"/>
                        </a:rPr>
                        <a:t>Run an outdoor field test to make sure the wheelchair is operable under typical outdoor conditions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9645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2409727F-9D82-10D7-2C55-A46C281F2F5C}"/>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FB1B23C1-0D02-79BD-08C4-11B5BD3B3D5C}"/>
              </a:ext>
            </a:extLst>
          </p:cNvPr>
          <p:cNvSpPr txBox="1">
            <a:spLocks noGrp="1"/>
          </p:cNvSpPr>
          <p:nvPr>
            <p:ph type="body" idx="1"/>
          </p:nvPr>
        </p:nvSpPr>
        <p:spPr>
          <a:xfrm>
            <a:off x="446762" y="2127072"/>
            <a:ext cx="7987782" cy="4132530"/>
          </a:xfrm>
          <a:prstGeom prst="rect">
            <a:avLst/>
          </a:prstGeom>
        </p:spPr>
        <p:txBody>
          <a:bodyPr spcFirstLastPara="1" wrap="square" lIns="91425" tIns="45700" rIns="91425" bIns="45700" anchor="t" anchorCtr="0">
            <a:normAutofit/>
          </a:bodyPr>
          <a:lstStyle/>
          <a:p>
            <a:pPr>
              <a:spcBef>
                <a:spcPts val="360"/>
              </a:spcBef>
            </a:pPr>
            <a:r>
              <a:rPr lang="en-US" sz="2400">
                <a:cs typeface="Arial"/>
              </a:rPr>
              <a:t>Integration Updates</a:t>
            </a:r>
          </a:p>
          <a:p>
            <a:pPr lvl="1">
              <a:spcBef>
                <a:spcPts val="360"/>
              </a:spcBef>
              <a:buFont typeface="Courier New"/>
              <a:buChar char="o"/>
            </a:pPr>
            <a:r>
              <a:rPr lang="en-US" sz="1700">
                <a:cs typeface="Arial"/>
              </a:rPr>
              <a:t>3.3V converter not functional</a:t>
            </a:r>
          </a:p>
          <a:p>
            <a:pPr lvl="2">
              <a:spcBef>
                <a:spcPts val="360"/>
              </a:spcBef>
              <a:buFont typeface="Wingdings"/>
              <a:buChar char="§"/>
            </a:pPr>
            <a:r>
              <a:rPr lang="en-US" sz="1400">
                <a:cs typeface="Arial"/>
              </a:rPr>
              <a:t>After discussing with Dr. Lusher, 3.3V will be supplied via the 3.3V pin on the ESP32</a:t>
            </a:r>
            <a:endParaRPr lang="en-US">
              <a:cs typeface="Arial"/>
            </a:endParaRPr>
          </a:p>
          <a:p>
            <a:pPr lvl="2">
              <a:spcBef>
                <a:spcPts val="360"/>
              </a:spcBef>
              <a:buFont typeface="Wingdings"/>
              <a:buChar char="§"/>
            </a:pPr>
            <a:r>
              <a:rPr lang="en-US" sz="1400">
                <a:cs typeface="Arial"/>
              </a:rPr>
              <a:t>Updated total consumption for 3.3V loads: Microphone - 10mA</a:t>
            </a:r>
          </a:p>
          <a:p>
            <a:pPr lvl="1">
              <a:spcBef>
                <a:spcPts val="360"/>
              </a:spcBef>
              <a:buFont typeface="Courier New"/>
              <a:buChar char="o"/>
            </a:pPr>
            <a:r>
              <a:rPr lang="en-US" sz="1700">
                <a:cs typeface="Arial"/>
              </a:rPr>
              <a:t>5V converter  functional under new consumption – 870mA</a:t>
            </a:r>
          </a:p>
          <a:p>
            <a:pPr lvl="1">
              <a:spcBef>
                <a:spcPts val="360"/>
              </a:spcBef>
              <a:buFont typeface="Courier New"/>
              <a:buChar char="o"/>
            </a:pPr>
            <a:r>
              <a:rPr lang="en-US" sz="1700">
                <a:cs typeface="Arial"/>
              </a:rPr>
              <a:t>Board can handle the high current (11A peak) from the motor drivers during integration testing</a:t>
            </a:r>
          </a:p>
          <a:p>
            <a:pPr marL="457200" lvl="1" indent="0">
              <a:spcBef>
                <a:spcPts val="360"/>
              </a:spcBef>
              <a:buNone/>
            </a:pPr>
            <a:endParaRPr lang="en-US" sz="1700">
              <a:cs typeface="Arial"/>
            </a:endParaRPr>
          </a:p>
          <a:p>
            <a:pPr>
              <a:spcBef>
                <a:spcPts val="360"/>
              </a:spcBef>
            </a:pPr>
            <a:r>
              <a:rPr lang="en-US" sz="2400">
                <a:cs typeface="Arial"/>
              </a:rPr>
              <a:t>Enclosure for PCB finished</a:t>
            </a:r>
          </a:p>
          <a:p>
            <a:pPr lvl="1">
              <a:spcBef>
                <a:spcPts val="360"/>
              </a:spcBef>
              <a:buFont typeface="Courier New"/>
              <a:buChar char="o"/>
            </a:pPr>
            <a:r>
              <a:rPr lang="en-US" sz="1700">
                <a:cs typeface="Arial"/>
              </a:rPr>
              <a:t>Clear airflow path with cut outs for intake and exhaust fans</a:t>
            </a:r>
          </a:p>
          <a:p>
            <a:pPr lvl="1">
              <a:spcBef>
                <a:spcPts val="360"/>
              </a:spcBef>
              <a:buFont typeface="Courier New"/>
              <a:buChar char="o"/>
            </a:pPr>
            <a:r>
              <a:rPr lang="en-US" sz="1700">
                <a:cs typeface="Arial"/>
              </a:rPr>
              <a:t>Enclosure measurements: 230x160x90mm</a:t>
            </a:r>
          </a:p>
          <a:p>
            <a:pPr lvl="1">
              <a:spcBef>
                <a:spcPts val="360"/>
              </a:spcBef>
              <a:buFont typeface="Courier New"/>
              <a:buChar char="o"/>
            </a:pPr>
            <a:r>
              <a:rPr lang="en-US" sz="1700">
                <a:cs typeface="Arial"/>
              </a:rPr>
              <a:t>In queue to print at the prototyping center</a:t>
            </a:r>
          </a:p>
        </p:txBody>
      </p:sp>
      <p:sp>
        <p:nvSpPr>
          <p:cNvPr id="90" name="Google Shape;90;gcce58aab64_3_0">
            <a:extLst>
              <a:ext uri="{FF2B5EF4-FFF2-40B4-BE49-F238E27FC236}">
                <a16:creationId xmlns:a16="http://schemas.microsoft.com/office/drawing/2014/main" id="{C35649E4-342E-872D-F243-DD8301B320B4}"/>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r>
              <a:rPr lang="en-US">
                <a:cs typeface="Arial"/>
              </a:rPr>
              <a:t>Power</a:t>
            </a:r>
          </a:p>
          <a:p>
            <a:pPr>
              <a:lnSpc>
                <a:spcPct val="114999"/>
              </a:lnSpc>
              <a:spcBef>
                <a:spcPts val="0"/>
              </a:spcBef>
            </a:pPr>
            <a:r>
              <a:rPr lang="en-US" sz="1700"/>
              <a:t>Juan Alcala</a:t>
            </a:r>
            <a:endParaRPr/>
          </a:p>
        </p:txBody>
      </p:sp>
    </p:spTree>
    <p:extLst>
      <p:ext uri="{BB962C8B-B14F-4D97-AF65-F5344CB8AC3E}">
        <p14:creationId xmlns:p14="http://schemas.microsoft.com/office/powerpoint/2010/main" val="868518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C4D2-6EFA-4003-59C8-8E6FC6880757}"/>
              </a:ext>
            </a:extLst>
          </p:cNvPr>
          <p:cNvSpPr>
            <a:spLocks noGrp="1"/>
          </p:cNvSpPr>
          <p:nvPr>
            <p:ph type="title"/>
          </p:nvPr>
        </p:nvSpPr>
        <p:spPr/>
        <p:txBody>
          <a:bodyPr/>
          <a:lstStyle/>
          <a:p>
            <a:r>
              <a:rPr lang="en-US"/>
              <a:t>Execution Plan</a:t>
            </a:r>
          </a:p>
        </p:txBody>
      </p:sp>
      <p:pic>
        <p:nvPicPr>
          <p:cNvPr id="5" name="Picture 4" descr="A chart with green and pink bars&#10;&#10;AI-generated content may be incorrect.">
            <a:extLst>
              <a:ext uri="{FF2B5EF4-FFF2-40B4-BE49-F238E27FC236}">
                <a16:creationId xmlns:a16="http://schemas.microsoft.com/office/drawing/2014/main" id="{FB7CA513-62BF-313A-6806-5AFD4062DDFB}"/>
              </a:ext>
            </a:extLst>
          </p:cNvPr>
          <p:cNvPicPr>
            <a:picLocks noChangeAspect="1"/>
          </p:cNvPicPr>
          <p:nvPr/>
        </p:nvPicPr>
        <p:blipFill>
          <a:blip r:embed="rId3"/>
          <a:stretch>
            <a:fillRect/>
          </a:stretch>
        </p:blipFill>
        <p:spPr>
          <a:xfrm>
            <a:off x="228600" y="2072648"/>
            <a:ext cx="8686800" cy="3736175"/>
          </a:xfrm>
          <a:prstGeom prst="rect">
            <a:avLst/>
          </a:prstGeom>
        </p:spPr>
      </p:pic>
    </p:spTree>
    <p:extLst>
      <p:ext uri="{BB962C8B-B14F-4D97-AF65-F5344CB8AC3E}">
        <p14:creationId xmlns:p14="http://schemas.microsoft.com/office/powerpoint/2010/main" val="55483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87C0-3257-C445-D145-B0F4E1F54A9B}"/>
              </a:ext>
            </a:extLst>
          </p:cNvPr>
          <p:cNvSpPr>
            <a:spLocks noGrp="1"/>
          </p:cNvSpPr>
          <p:nvPr>
            <p:ph type="title"/>
          </p:nvPr>
        </p:nvSpPr>
        <p:spPr>
          <a:xfrm>
            <a:off x="457200" y="808545"/>
            <a:ext cx="8229600" cy="803756"/>
          </a:xfrm>
        </p:spPr>
        <p:txBody>
          <a:bodyPr/>
          <a:lstStyle/>
          <a:p>
            <a:r>
              <a:rPr lang="en-US"/>
              <a:t>System Validation Plan</a:t>
            </a:r>
          </a:p>
        </p:txBody>
      </p:sp>
      <p:graphicFrame>
        <p:nvGraphicFramePr>
          <p:cNvPr id="4" name="Content Placeholder 3">
            <a:extLst>
              <a:ext uri="{FF2B5EF4-FFF2-40B4-BE49-F238E27FC236}">
                <a16:creationId xmlns:a16="http://schemas.microsoft.com/office/drawing/2014/main" id="{D9F4A310-49FD-C758-F06B-C17D8A47EF5C}"/>
              </a:ext>
            </a:extLst>
          </p:cNvPr>
          <p:cNvGraphicFramePr>
            <a:graphicFrameLocks noGrp="1"/>
          </p:cNvGraphicFramePr>
          <p:nvPr>
            <p:ph idx="1"/>
            <p:extLst>
              <p:ext uri="{D42A27DB-BD31-4B8C-83A1-F6EECF244321}">
                <p14:modId xmlns:p14="http://schemas.microsoft.com/office/powerpoint/2010/main" val="280501068"/>
              </p:ext>
            </p:extLst>
          </p:nvPr>
        </p:nvGraphicFramePr>
        <p:xfrm>
          <a:off x="90311" y="1540705"/>
          <a:ext cx="8751376" cy="5285808"/>
        </p:xfrm>
        <a:graphic>
          <a:graphicData uri="http://schemas.openxmlformats.org/drawingml/2006/table">
            <a:tbl>
              <a:tblPr firstRow="1" bandRow="1">
                <a:tableStyleId>{5C22544A-7EE6-4342-B048-85BDC9FD1C3A}</a:tableStyleId>
              </a:tblPr>
              <a:tblGrid>
                <a:gridCol w="1436335">
                  <a:extLst>
                    <a:ext uri="{9D8B030D-6E8A-4147-A177-3AD203B41FA5}">
                      <a16:colId xmlns:a16="http://schemas.microsoft.com/office/drawing/2014/main" val="1229637120"/>
                    </a:ext>
                  </a:extLst>
                </a:gridCol>
                <a:gridCol w="1598176">
                  <a:extLst>
                    <a:ext uri="{9D8B030D-6E8A-4147-A177-3AD203B41FA5}">
                      <a16:colId xmlns:a16="http://schemas.microsoft.com/office/drawing/2014/main" val="3851848972"/>
                    </a:ext>
                  </a:extLst>
                </a:gridCol>
                <a:gridCol w="1830820">
                  <a:extLst>
                    <a:ext uri="{9D8B030D-6E8A-4147-A177-3AD203B41FA5}">
                      <a16:colId xmlns:a16="http://schemas.microsoft.com/office/drawing/2014/main" val="3172837279"/>
                    </a:ext>
                  </a:extLst>
                </a:gridCol>
                <a:gridCol w="2028680">
                  <a:extLst>
                    <a:ext uri="{9D8B030D-6E8A-4147-A177-3AD203B41FA5}">
                      <a16:colId xmlns:a16="http://schemas.microsoft.com/office/drawing/2014/main" val="1321962567"/>
                    </a:ext>
                  </a:extLst>
                </a:gridCol>
                <a:gridCol w="1173345">
                  <a:extLst>
                    <a:ext uri="{9D8B030D-6E8A-4147-A177-3AD203B41FA5}">
                      <a16:colId xmlns:a16="http://schemas.microsoft.com/office/drawing/2014/main" val="4192707165"/>
                    </a:ext>
                  </a:extLst>
                </a:gridCol>
                <a:gridCol w="684020">
                  <a:extLst>
                    <a:ext uri="{9D8B030D-6E8A-4147-A177-3AD203B41FA5}">
                      <a16:colId xmlns:a16="http://schemas.microsoft.com/office/drawing/2014/main" val="3583686323"/>
                    </a:ext>
                  </a:extLst>
                </a:gridCol>
              </a:tblGrid>
              <a:tr h="556327">
                <a:tc>
                  <a:txBody>
                    <a:bodyPr/>
                    <a:lstStyle/>
                    <a:p>
                      <a:pPr algn="ctr"/>
                      <a:r>
                        <a:rPr lang="en-US" sz="1200"/>
                        <a:t>Name</a:t>
                      </a:r>
                    </a:p>
                  </a:txBody>
                  <a:tcPr anchor="ctr"/>
                </a:tc>
                <a:tc>
                  <a:txBody>
                    <a:bodyPr/>
                    <a:lstStyle/>
                    <a:p>
                      <a:pPr algn="ctr"/>
                      <a:r>
                        <a:rPr lang="en-US" sz="1200"/>
                        <a:t>Requirement</a:t>
                      </a:r>
                    </a:p>
                  </a:txBody>
                  <a:tcPr anchor="ctr"/>
                </a:tc>
                <a:tc>
                  <a:txBody>
                    <a:bodyPr/>
                    <a:lstStyle/>
                    <a:p>
                      <a:pPr algn="ctr"/>
                      <a:r>
                        <a:rPr lang="en-US" sz="1200"/>
                        <a:t>Success Criteria</a:t>
                      </a:r>
                    </a:p>
                  </a:txBody>
                  <a:tcPr anchor="ctr"/>
                </a:tc>
                <a:tc>
                  <a:txBody>
                    <a:bodyPr/>
                    <a:lstStyle/>
                    <a:p>
                      <a:pPr algn="ctr"/>
                      <a:r>
                        <a:rPr lang="en-US" sz="1200"/>
                        <a:t>Methodology</a:t>
                      </a:r>
                    </a:p>
                  </a:txBody>
                  <a:tcPr anchor="ctr"/>
                </a:tc>
                <a:tc>
                  <a:txBody>
                    <a:bodyPr/>
                    <a:lstStyle/>
                    <a:p>
                      <a:pPr algn="ctr"/>
                      <a:r>
                        <a:rPr lang="en-US" sz="1200"/>
                        <a:t>Responsible </a:t>
                      </a:r>
                    </a:p>
                    <a:p>
                      <a:pPr algn="ctr"/>
                      <a:r>
                        <a:rPr lang="en-US" sz="1200"/>
                        <a:t>party</a:t>
                      </a:r>
                    </a:p>
                  </a:txBody>
                  <a:tcPr anchor="ctr"/>
                </a:tc>
                <a:tc>
                  <a:txBody>
                    <a:bodyPr/>
                    <a:lstStyle/>
                    <a:p>
                      <a:pPr algn="ctr"/>
                      <a:r>
                        <a:rPr lang="en-US" sz="1200"/>
                        <a:t>Status</a:t>
                      </a:r>
                    </a:p>
                  </a:txBody>
                  <a:tcPr anchor="ctr"/>
                </a:tc>
                <a:extLst>
                  <a:ext uri="{0D108BD9-81ED-4DB2-BD59-A6C34878D82A}">
                    <a16:rowId xmlns:a16="http://schemas.microsoft.com/office/drawing/2014/main" val="2276388356"/>
                  </a:ext>
                </a:extLst>
              </a:tr>
              <a:tr h="455176">
                <a:tc>
                  <a:txBody>
                    <a:bodyPr/>
                    <a:lstStyle/>
                    <a:p>
                      <a:pPr algn="ctr"/>
                      <a:r>
                        <a:rPr lang="en-US" sz="1200"/>
                        <a:t>Emergency Stop Test</a:t>
                      </a:r>
                    </a:p>
                  </a:txBody>
                  <a:tcPr anchor="ctr"/>
                </a:tc>
                <a:tc>
                  <a:txBody>
                    <a:bodyPr/>
                    <a:lstStyle/>
                    <a:p>
                      <a:pPr lvl="0">
                        <a:buNone/>
                      </a:pPr>
                      <a:r>
                        <a:rPr lang="en-US" sz="800" b="0" i="0" u="none" strike="noStrike" noProof="0">
                          <a:latin typeface="Arial"/>
                        </a:rPr>
                        <a:t>Pressing the E-Stop immediately shuts off all motor outputs </a:t>
                      </a:r>
                      <a:endParaRPr lang="en-US" sz="800"/>
                    </a:p>
                  </a:txBody>
                  <a:tcPr/>
                </a:tc>
                <a:tc>
                  <a:txBody>
                    <a:bodyPr/>
                    <a:lstStyle/>
                    <a:p>
                      <a:pPr lvl="0">
                        <a:buNone/>
                      </a:pPr>
                      <a:r>
                        <a:rPr lang="en-US" sz="800" b="0" i="0" u="none" strike="noStrike" noProof="0">
                          <a:latin typeface="Arial"/>
                        </a:rPr>
                        <a:t>Motors stop within about 500 ms of button pressed</a:t>
                      </a:r>
                      <a:endParaRPr lang="en-US" sz="800"/>
                    </a:p>
                  </a:txBody>
                  <a:tcPr/>
                </a:tc>
                <a:tc>
                  <a:txBody>
                    <a:bodyPr/>
                    <a:lstStyle/>
                    <a:p>
                      <a:pPr lvl="0">
                        <a:buNone/>
                      </a:pPr>
                      <a:r>
                        <a:rPr lang="en-US" sz="800" b="0" i="0" u="none" strike="noStrike" noProof="0">
                          <a:latin typeface="Arial"/>
                        </a:rPr>
                        <a:t>Press E-stop on various commands and record the time it takes for motors to fully stop</a:t>
                      </a:r>
                      <a:endParaRPr lang="en-US" sz="800"/>
                    </a:p>
                  </a:txBody>
                  <a:tcPr/>
                </a:tc>
                <a:tc>
                  <a:txBody>
                    <a:bodyPr/>
                    <a:lstStyle/>
                    <a:p>
                      <a:pPr algn="ctr"/>
                      <a:r>
                        <a:rPr lang="en-US" sz="1200" kern="1200">
                          <a:solidFill>
                            <a:schemeClr val="dk1"/>
                          </a:solidFill>
                          <a:latin typeface="+mn-lt"/>
                          <a:ea typeface="+mn-ea"/>
                          <a:cs typeface="+mn-cs"/>
                        </a:rPr>
                        <a:t>Saleem</a:t>
                      </a:r>
                    </a:p>
                  </a:txBody>
                  <a:tcPr anchor="ctr"/>
                </a:tc>
                <a:tc>
                  <a:txBody>
                    <a:bodyPr/>
                    <a:lstStyle/>
                    <a:p>
                      <a:pPr algn="ctr"/>
                      <a:r>
                        <a:rPr lang="en-US" sz="1000"/>
                        <a:t>In progress</a:t>
                      </a:r>
                    </a:p>
                  </a:txBody>
                  <a:tcPr anchor="ctr"/>
                </a:tc>
                <a:extLst>
                  <a:ext uri="{0D108BD9-81ED-4DB2-BD59-A6C34878D82A}">
                    <a16:rowId xmlns:a16="http://schemas.microsoft.com/office/drawing/2014/main" val="1858640343"/>
                  </a:ext>
                </a:extLst>
              </a:tr>
              <a:tr h="849663">
                <a:tc>
                  <a:txBody>
                    <a:bodyPr/>
                    <a:lstStyle/>
                    <a:p>
                      <a:pPr algn="ctr"/>
                      <a:r>
                        <a:rPr lang="en-US" sz="1200"/>
                        <a:t>Proximity Sensor Shutdown</a:t>
                      </a:r>
                    </a:p>
                  </a:txBody>
                  <a:tcPr anchor="ctr"/>
                </a:tc>
                <a:tc>
                  <a:txBody>
                    <a:bodyPr/>
                    <a:lstStyle/>
                    <a:p>
                      <a:pPr lvl="0">
                        <a:buNone/>
                      </a:pPr>
                      <a:r>
                        <a:rPr lang="en-US" sz="800" b="0" i="0" u="none" strike="noStrike" noProof="0">
                          <a:latin typeface="Arial"/>
                        </a:rPr>
                        <a:t>The wheelchair must automatically stop its movement when the proximity sensors detect an obstacle within a preset safe distance of 25 cm</a:t>
                      </a:r>
                      <a:endParaRPr lang="en-US" sz="800"/>
                    </a:p>
                  </a:txBody>
                  <a:tcPr/>
                </a:tc>
                <a:tc>
                  <a:txBody>
                    <a:bodyPr/>
                    <a:lstStyle/>
                    <a:p>
                      <a:pPr lvl="0">
                        <a:buNone/>
                      </a:pPr>
                      <a:r>
                        <a:rPr lang="en-US" sz="800" b="0" i="0" u="none" strike="noStrike" noProof="0">
                          <a:latin typeface="Arial"/>
                        </a:rPr>
                        <a:t>The wheelchair halts all movement within 1 second when an obstacle comes within the defined safety zone.</a:t>
                      </a:r>
                      <a:endParaRPr lang="en-US" sz="800"/>
                    </a:p>
                  </a:txBody>
                  <a:tcPr/>
                </a:tc>
                <a:tc>
                  <a:txBody>
                    <a:bodyPr/>
                    <a:lstStyle/>
                    <a:p>
                      <a:pPr lvl="0">
                        <a:buNone/>
                      </a:pPr>
                      <a:r>
                        <a:rPr lang="en-US" sz="800" b="0" i="0" u="none" strike="noStrike" noProof="0">
                          <a:latin typeface="Arial"/>
                        </a:rPr>
                        <a:t>Perform tests by placing obstacles of various sizes and materials at different distances from the wheelchair while it is in motion. Measure the sensor’s accuracy and the time taken for the wheelchair to stop upon detecting an obstacle. </a:t>
                      </a:r>
                      <a:endParaRPr lang="en-US" sz="800"/>
                    </a:p>
                  </a:txBody>
                  <a:tcPr/>
                </a:tc>
                <a:tc>
                  <a:txBody>
                    <a:bodyPr/>
                    <a:lstStyle/>
                    <a:p>
                      <a:pPr algn="ctr"/>
                      <a:r>
                        <a:rPr lang="en-US" sz="1200" kern="1200">
                          <a:solidFill>
                            <a:schemeClr val="dk1"/>
                          </a:solidFill>
                          <a:latin typeface="+mn-lt"/>
                          <a:ea typeface="+mn-ea"/>
                          <a:cs typeface="+mn-cs"/>
                        </a:rPr>
                        <a:t>Nathan</a:t>
                      </a:r>
                    </a:p>
                  </a:txBody>
                  <a:tcPr anchor="ctr"/>
                </a:tc>
                <a:tc>
                  <a:txBody>
                    <a:bodyPr/>
                    <a:lstStyle/>
                    <a:p>
                      <a:pPr algn="ctr"/>
                      <a:r>
                        <a:rPr lang="en-US" sz="1000" kern="1200">
                          <a:solidFill>
                            <a:schemeClr val="dk1"/>
                          </a:solidFill>
                          <a:latin typeface="+mn-lt"/>
                          <a:ea typeface="+mn-ea"/>
                          <a:cs typeface="+mn-cs"/>
                        </a:rPr>
                        <a:t>In progress</a:t>
                      </a:r>
                    </a:p>
                  </a:txBody>
                  <a:tcPr anchor="ctr"/>
                </a:tc>
                <a:extLst>
                  <a:ext uri="{0D108BD9-81ED-4DB2-BD59-A6C34878D82A}">
                    <a16:rowId xmlns:a16="http://schemas.microsoft.com/office/drawing/2014/main" val="1706619082"/>
                  </a:ext>
                </a:extLst>
              </a:tr>
              <a:tr h="455176">
                <a:tc>
                  <a:txBody>
                    <a:bodyPr/>
                    <a:lstStyle/>
                    <a:p>
                      <a:pPr algn="ctr"/>
                      <a:r>
                        <a:rPr lang="en-US" sz="1200"/>
                        <a:t>Response Time</a:t>
                      </a:r>
                    </a:p>
                  </a:txBody>
                  <a:tcPr anchor="ctr"/>
                </a:tc>
                <a:tc>
                  <a:txBody>
                    <a:bodyPr/>
                    <a:lstStyle/>
                    <a:p>
                      <a:pPr lvl="0">
                        <a:buNone/>
                      </a:pPr>
                      <a:r>
                        <a:rPr lang="en-US" sz="800" b="0" i="0" u="none" strike="noStrike" noProof="0">
                          <a:latin typeface="Arial"/>
                        </a:rPr>
                        <a:t>Voice command to motor actuation latency must be bounded under load</a:t>
                      </a:r>
                      <a:endParaRPr lang="en-US" sz="800"/>
                    </a:p>
                  </a:txBody>
                  <a:tcPr/>
                </a:tc>
                <a:tc>
                  <a:txBody>
                    <a:bodyPr/>
                    <a:lstStyle/>
                    <a:p>
                      <a:pPr lvl="0">
                        <a:buNone/>
                      </a:pPr>
                      <a:r>
                        <a:rPr lang="en-US" sz="800" b="0" i="0" u="none" strike="noStrike" noProof="0">
                          <a:latin typeface="Arial"/>
                        </a:rPr>
                        <a:t>Measure motor response is under 1000ms from Mic</a:t>
                      </a:r>
                      <a:endParaRPr lang="en-US" sz="800"/>
                    </a:p>
                  </a:txBody>
                  <a:tcPr/>
                </a:tc>
                <a:tc>
                  <a:txBody>
                    <a:bodyPr/>
                    <a:lstStyle/>
                    <a:p>
                      <a:pPr lvl="0">
                        <a:buNone/>
                      </a:pPr>
                      <a:r>
                        <a:rPr lang="en-US" sz="800" b="0" i="0" u="none" strike="noStrike" noProof="0">
                          <a:latin typeface="Arial"/>
                        </a:rPr>
                        <a:t>Time the response from microphone to motor movement</a:t>
                      </a:r>
                      <a:endParaRPr lang="en-US" sz="800"/>
                    </a:p>
                  </a:txBody>
                  <a:tcPr/>
                </a:tc>
                <a:tc>
                  <a:txBody>
                    <a:bodyPr/>
                    <a:lstStyle/>
                    <a:p>
                      <a:pPr lvl="0" algn="ctr">
                        <a:buNone/>
                      </a:pPr>
                      <a:r>
                        <a:rPr lang="en-US" sz="1200" kern="1200" noProof="0">
                          <a:solidFill>
                            <a:schemeClr val="dk1"/>
                          </a:solidFill>
                          <a:latin typeface="+mn-lt"/>
                          <a:ea typeface="+mn-ea"/>
                          <a:cs typeface="+mn-cs"/>
                        </a:rPr>
                        <a:t>Saleem</a:t>
                      </a:r>
                      <a:endParaRPr lang="en-US" sz="1200" kern="1200">
                        <a:solidFill>
                          <a:schemeClr val="dk1"/>
                        </a:solidFill>
                        <a:latin typeface="+mn-lt"/>
                        <a:ea typeface="+mn-ea"/>
                        <a:cs typeface="+mn-cs"/>
                      </a:endParaRPr>
                    </a:p>
                  </a:txBody>
                  <a:tcPr anchor="ctr"/>
                </a:tc>
                <a:tc>
                  <a:txBody>
                    <a:bodyPr/>
                    <a:lstStyle/>
                    <a:p>
                      <a:pPr algn="ctr"/>
                      <a:r>
                        <a:rPr lang="en-US" sz="1000" kern="1200">
                          <a:solidFill>
                            <a:schemeClr val="dk1"/>
                          </a:solidFill>
                          <a:latin typeface="+mn-lt"/>
                          <a:ea typeface="+mn-ea"/>
                          <a:cs typeface="+mn-cs"/>
                        </a:rPr>
                        <a:t>In progress</a:t>
                      </a:r>
                    </a:p>
                  </a:txBody>
                  <a:tcPr anchor="ctr"/>
                </a:tc>
                <a:extLst>
                  <a:ext uri="{0D108BD9-81ED-4DB2-BD59-A6C34878D82A}">
                    <a16:rowId xmlns:a16="http://schemas.microsoft.com/office/drawing/2014/main" val="293423069"/>
                  </a:ext>
                </a:extLst>
              </a:tr>
              <a:tr h="858521">
                <a:tc>
                  <a:txBody>
                    <a:bodyPr/>
                    <a:lstStyle/>
                    <a:p>
                      <a:pPr algn="ctr"/>
                      <a:r>
                        <a:rPr lang="en-US" sz="1200"/>
                        <a:t>100lb Load Test</a:t>
                      </a:r>
                    </a:p>
                  </a:txBody>
                  <a:tcPr anchor="ctr"/>
                </a:tc>
                <a:tc>
                  <a:txBody>
                    <a:bodyPr/>
                    <a:lstStyle/>
                    <a:p>
                      <a:pPr lvl="0" algn="l">
                        <a:lnSpc>
                          <a:spcPct val="100000"/>
                        </a:lnSpc>
                        <a:spcBef>
                          <a:spcPts val="0"/>
                        </a:spcBef>
                        <a:spcAft>
                          <a:spcPts val="0"/>
                        </a:spcAft>
                        <a:buNone/>
                      </a:pPr>
                      <a:r>
                        <a:rPr lang="en-US" sz="800" b="0" i="0" u="none" strike="noStrike" noProof="0">
                          <a:solidFill>
                            <a:srgbClr val="000000"/>
                          </a:solidFill>
                          <a:latin typeface="Arial"/>
                        </a:rPr>
                        <a:t>The wheelchair must reliably support and operate with a maximum load of 100lb without any electrical, mechanical, or operational failures.</a:t>
                      </a:r>
                      <a:endParaRPr lang="en-US" sz="800"/>
                    </a:p>
                  </a:txBody>
                  <a:tcPr/>
                </a:tc>
                <a:tc>
                  <a:txBody>
                    <a:bodyPr/>
                    <a:lstStyle/>
                    <a:p>
                      <a:pPr lvl="0" algn="l">
                        <a:lnSpc>
                          <a:spcPct val="100000"/>
                        </a:lnSpc>
                        <a:spcBef>
                          <a:spcPts val="0"/>
                        </a:spcBef>
                        <a:spcAft>
                          <a:spcPts val="0"/>
                        </a:spcAft>
                        <a:buNone/>
                      </a:pPr>
                      <a:r>
                        <a:rPr lang="en-US" sz="800" b="0" i="0" u="none" strike="noStrike" noProof="0">
                          <a:solidFill>
                            <a:srgbClr val="000000"/>
                          </a:solidFill>
                          <a:latin typeface="Arial"/>
                        </a:rPr>
                        <a:t>The wheelchair functions normally and safely when carrying a load of 100lb. There are no signs of excessive strain, deformation, or malfunction in any part of the wheelchair during and after the test.</a:t>
                      </a:r>
                      <a:endParaRPr lang="en-US" sz="800"/>
                    </a:p>
                  </a:txBody>
                  <a:tcPr/>
                </a:tc>
                <a:tc>
                  <a:txBody>
                    <a:bodyPr/>
                    <a:lstStyle/>
                    <a:p>
                      <a:pPr lvl="0">
                        <a:buNone/>
                      </a:pPr>
                      <a:r>
                        <a:rPr lang="en-US" sz="800" b="0" i="0" u="none" strike="noStrike" noProof="0">
                          <a:latin typeface="Arial"/>
                        </a:rPr>
                        <a:t>Gradually apply weights to the wheelchair until the total load is 100lb. Operate the wheelchair under this load, including starting, stopping, turning, and all system features.</a:t>
                      </a:r>
                      <a:endParaRPr lang="en-US" sz="800"/>
                    </a:p>
                  </a:txBody>
                  <a:tcPr/>
                </a:tc>
                <a:tc>
                  <a:txBody>
                    <a:bodyPr/>
                    <a:lstStyle/>
                    <a:p>
                      <a:pPr algn="ctr"/>
                      <a:r>
                        <a:rPr lang="en-US" sz="1200" kern="1200">
                          <a:solidFill>
                            <a:schemeClr val="dk1"/>
                          </a:solidFill>
                          <a:latin typeface="+mn-lt"/>
                          <a:ea typeface="+mn-ea"/>
                          <a:cs typeface="+mn-cs"/>
                        </a:rPr>
                        <a:t>Juan</a:t>
                      </a:r>
                    </a:p>
                  </a:txBody>
                  <a:tcPr anchor="ctr"/>
                </a:tc>
                <a:tc>
                  <a:txBody>
                    <a:bodyPr/>
                    <a:lstStyle/>
                    <a:p>
                      <a:pPr algn="ctr"/>
                      <a:r>
                        <a:rPr lang="en-US" sz="1000" kern="1200">
                          <a:solidFill>
                            <a:schemeClr val="dk1"/>
                          </a:solidFill>
                          <a:latin typeface="+mn-lt"/>
                          <a:ea typeface="+mn-ea"/>
                          <a:cs typeface="+mn-cs"/>
                        </a:rPr>
                        <a:t>In progress</a:t>
                      </a:r>
                    </a:p>
                  </a:txBody>
                  <a:tcPr anchor="ctr"/>
                </a:tc>
                <a:extLst>
                  <a:ext uri="{0D108BD9-81ED-4DB2-BD59-A6C34878D82A}">
                    <a16:rowId xmlns:a16="http://schemas.microsoft.com/office/drawing/2014/main" val="2304441558"/>
                  </a:ext>
                </a:extLst>
              </a:tr>
              <a:tr h="879639">
                <a:tc>
                  <a:txBody>
                    <a:bodyPr/>
                    <a:lstStyle/>
                    <a:p>
                      <a:pPr lvl="0" algn="ctr">
                        <a:buNone/>
                      </a:pPr>
                      <a:r>
                        <a:rPr lang="en-US" sz="1200"/>
                        <a:t>Wi-Fi Range Testing</a:t>
                      </a:r>
                    </a:p>
                  </a:txBody>
                  <a:tcPr anchor="ctr"/>
                </a:tc>
                <a:tc>
                  <a:txBody>
                    <a:bodyPr/>
                    <a:lstStyle/>
                    <a:p>
                      <a:pPr lvl="0">
                        <a:buNone/>
                      </a:pPr>
                      <a:r>
                        <a:rPr lang="en-US" sz="800" b="0" i="0" u="none" strike="noStrike" kern="1200" noProof="0">
                          <a:solidFill>
                            <a:schemeClr val="dk1"/>
                          </a:solidFill>
                          <a:latin typeface="Arial"/>
                          <a:ea typeface="+mn-ea"/>
                          <a:cs typeface="+mn-cs"/>
                        </a:rPr>
                        <a:t>The ESP32-S3’s Wi-Fi network must maintain a stable connection between the wheelchair and the user’s control device within a reasonable operating range.</a:t>
                      </a:r>
                      <a:endParaRPr lang="en-US" sz="800" b="0" i="0" u="none" strike="noStrike" kern="1200">
                        <a:solidFill>
                          <a:schemeClr val="dk1"/>
                        </a:solidFill>
                        <a:latin typeface="Arial"/>
                        <a:ea typeface="+mn-ea"/>
                        <a:cs typeface="+mn-cs"/>
                      </a:endParaRPr>
                    </a:p>
                  </a:txBody>
                  <a:tcPr/>
                </a:tc>
                <a:tc>
                  <a:txBody>
                    <a:bodyPr/>
                    <a:lstStyle/>
                    <a:p>
                      <a:pPr lvl="0">
                        <a:buNone/>
                      </a:pPr>
                      <a:r>
                        <a:rPr lang="en-US" sz="800" b="0" i="0" u="none" strike="noStrike" kern="1200" noProof="0">
                          <a:solidFill>
                            <a:schemeClr val="dk1"/>
                          </a:solidFill>
                          <a:latin typeface="Arial"/>
                          <a:ea typeface="+mn-ea"/>
                          <a:cs typeface="+mn-cs"/>
                        </a:rPr>
                        <a:t>The connection remains stable and responsive (no command delay or dropout) up to 15 meters in open space; signal strength ≥ –70 dBm; reconnection within 5 s after temporary loss.</a:t>
                      </a:r>
                      <a:endParaRPr lang="en-US" sz="800" b="0" i="0" u="none" strike="noStrike" kern="1200">
                        <a:solidFill>
                          <a:schemeClr val="dk1"/>
                        </a:solidFill>
                        <a:latin typeface="Arial"/>
                        <a:ea typeface="+mn-ea"/>
                        <a:cs typeface="+mn-cs"/>
                      </a:endParaRPr>
                    </a:p>
                  </a:txBody>
                  <a:tcPr/>
                </a:tc>
                <a:tc>
                  <a:txBody>
                    <a:bodyPr/>
                    <a:lstStyle/>
                    <a:p>
                      <a:pPr lvl="0">
                        <a:buNone/>
                      </a:pPr>
                      <a:r>
                        <a:rPr lang="en-US" sz="800" b="0" i="0" u="none" strike="noStrike" kern="1200" noProof="0">
                          <a:solidFill>
                            <a:schemeClr val="dk1"/>
                          </a:solidFill>
                          <a:latin typeface="Arial"/>
                          <a:ea typeface="+mn-ea"/>
                          <a:cs typeface="+mn-cs"/>
                        </a:rPr>
                        <a:t>Use a mobile device or laptop to connect to the ESP32-S3 SoftAP. Send control commands while gradually increasing the distance in 1 m increments. Record RSSI values, latency, and packet loss. Test in both indoor (obstructed) and outdoor (line-of-sight) conditions.</a:t>
                      </a:r>
                      <a:endParaRPr lang="en-US" sz="800" b="0" i="0" u="none" strike="noStrike" kern="1200">
                        <a:solidFill>
                          <a:schemeClr val="dk1"/>
                        </a:solidFill>
                        <a:latin typeface="Arial"/>
                        <a:ea typeface="+mn-ea"/>
                        <a:cs typeface="+mn-cs"/>
                      </a:endParaRPr>
                    </a:p>
                  </a:txBody>
                  <a:tcPr/>
                </a:tc>
                <a:tc>
                  <a:txBody>
                    <a:bodyPr/>
                    <a:lstStyle/>
                    <a:p>
                      <a:pPr lvl="0" algn="ctr">
                        <a:buNone/>
                      </a:pPr>
                      <a:r>
                        <a:rPr lang="en-US" sz="1200"/>
                        <a:t>Nishant</a:t>
                      </a:r>
                    </a:p>
                  </a:txBody>
                  <a:tcPr anchor="ctr"/>
                </a:tc>
                <a:tc>
                  <a:txBody>
                    <a:bodyPr/>
                    <a:lstStyle/>
                    <a:p>
                      <a:pPr lvl="0" algn="ctr">
                        <a:buNone/>
                      </a:pPr>
                      <a:r>
                        <a:rPr lang="en-US" sz="1000" kern="1200" noProof="0">
                          <a:solidFill>
                            <a:schemeClr val="dk1"/>
                          </a:solidFill>
                          <a:latin typeface="+mn-lt"/>
                          <a:ea typeface="+mn-ea"/>
                          <a:cs typeface="+mn-cs"/>
                        </a:rPr>
                        <a:t>In progress</a:t>
                      </a:r>
                      <a:endParaRPr lang="en-US" sz="1000" kern="1200">
                        <a:solidFill>
                          <a:schemeClr val="dk1"/>
                        </a:solidFill>
                        <a:latin typeface="+mn-lt"/>
                        <a:ea typeface="+mn-ea"/>
                        <a:cs typeface="+mn-cs"/>
                      </a:endParaRPr>
                    </a:p>
                  </a:txBody>
                  <a:tcPr anchor="ctr"/>
                </a:tc>
                <a:extLst>
                  <a:ext uri="{0D108BD9-81ED-4DB2-BD59-A6C34878D82A}">
                    <a16:rowId xmlns:a16="http://schemas.microsoft.com/office/drawing/2014/main" val="3457474657"/>
                  </a:ext>
                </a:extLst>
              </a:tr>
              <a:tr h="879639">
                <a:tc>
                  <a:txBody>
                    <a:bodyPr/>
                    <a:lstStyle/>
                    <a:p>
                      <a:pPr lvl="0" algn="ctr">
                        <a:buNone/>
                      </a:pPr>
                      <a:r>
                        <a:rPr lang="en-US" sz="1200"/>
                        <a:t>Outdoor Field Test</a:t>
                      </a:r>
                    </a:p>
                  </a:txBody>
                  <a:tcPr anchor="ctr"/>
                </a:tc>
                <a:tc>
                  <a:txBody>
                    <a:bodyPr/>
                    <a:lstStyle/>
                    <a:p>
                      <a:pPr lvl="0">
                        <a:buNone/>
                      </a:pPr>
                      <a:r>
                        <a:rPr lang="en-US" sz="800" b="0" i="0" u="none" strike="noStrike" kern="1200" noProof="0">
                          <a:solidFill>
                            <a:srgbClr val="000000"/>
                          </a:solidFill>
                          <a:latin typeface="Arial"/>
                          <a:ea typeface="+mn-ea"/>
                          <a:cs typeface="+mn-cs"/>
                        </a:rPr>
                        <a:t>The wheelchair must operate safely and reliably under typical outdoor conditions (uneven surfaces, sunlight, mild wind noise).</a:t>
                      </a:r>
                      <a:endParaRPr lang="en-US" sz="800" b="0" i="0" u="none" strike="noStrike" kern="1200">
                        <a:solidFill>
                          <a:srgbClr val="000000"/>
                        </a:solidFill>
                        <a:latin typeface="Arial"/>
                        <a:ea typeface="+mn-ea"/>
                        <a:cs typeface="+mn-cs"/>
                      </a:endParaRPr>
                    </a:p>
                  </a:txBody>
                  <a:tcPr/>
                </a:tc>
                <a:tc>
                  <a:txBody>
                    <a:bodyPr/>
                    <a:lstStyle/>
                    <a:p>
                      <a:pPr lvl="0">
                        <a:buNone/>
                      </a:pPr>
                      <a:r>
                        <a:rPr lang="en-US" sz="800" b="0" i="0" u="none" strike="noStrike" kern="1200" noProof="0">
                          <a:solidFill>
                            <a:srgbClr val="000000"/>
                          </a:solidFill>
                          <a:latin typeface="Arial"/>
                          <a:ea typeface="+mn-ea"/>
                          <a:cs typeface="+mn-cs"/>
                        </a:rPr>
                        <a:t>The system correctly interprets all voice commands, maintains stable motion control, and stops safely when obstacles or E-Stop are triggered. No unexpected resets, overheating, or false commands during a 30-minute continuous run</a:t>
                      </a:r>
                      <a:endParaRPr lang="en-US" sz="800" b="0" i="0" u="none" strike="noStrike" kern="1200">
                        <a:solidFill>
                          <a:srgbClr val="000000"/>
                        </a:solidFill>
                        <a:latin typeface="Arial"/>
                        <a:ea typeface="+mn-ea"/>
                        <a:cs typeface="+mn-cs"/>
                      </a:endParaRPr>
                    </a:p>
                  </a:txBody>
                  <a:tcPr/>
                </a:tc>
                <a:tc>
                  <a:txBody>
                    <a:bodyPr/>
                    <a:lstStyle/>
                    <a:p>
                      <a:pPr lvl="0">
                        <a:buNone/>
                      </a:pPr>
                      <a:r>
                        <a:rPr lang="en-US" sz="800" b="0" i="0" u="none" strike="noStrike" kern="1200" noProof="0">
                          <a:solidFill>
                            <a:srgbClr val="000000"/>
                          </a:solidFill>
                          <a:latin typeface="Arial"/>
                          <a:ea typeface="+mn-ea"/>
                          <a:cs typeface="+mn-cs"/>
                        </a:rPr>
                        <a:t>Conduct a controlled outdoor test on pavement and grass. Observe motor temperature, microphone reliability under ambient noise, Wi-Fi performance, and proximity/E-Stop functionality. Log all faults or abnormal behaviors during operation.</a:t>
                      </a:r>
                      <a:endParaRPr lang="en-US" sz="800" b="0" i="0" u="none" strike="noStrike" kern="1200">
                        <a:solidFill>
                          <a:srgbClr val="000000"/>
                        </a:solidFill>
                        <a:latin typeface="Arial"/>
                        <a:ea typeface="+mn-ea"/>
                        <a:cs typeface="+mn-cs"/>
                      </a:endParaRPr>
                    </a:p>
                  </a:txBody>
                  <a:tcPr/>
                </a:tc>
                <a:tc>
                  <a:txBody>
                    <a:bodyPr/>
                    <a:lstStyle/>
                    <a:p>
                      <a:pPr lvl="0" algn="ctr">
                        <a:buNone/>
                      </a:pPr>
                      <a:r>
                        <a:rPr lang="en-US" sz="1200"/>
                        <a:t>Nathan</a:t>
                      </a:r>
                    </a:p>
                  </a:txBody>
                  <a:tcPr anchor="ctr"/>
                </a:tc>
                <a:tc>
                  <a:txBody>
                    <a:bodyPr/>
                    <a:lstStyle/>
                    <a:p>
                      <a:pPr lvl="0" algn="ctr">
                        <a:buNone/>
                      </a:pPr>
                      <a:r>
                        <a:rPr lang="en-US" sz="1000" kern="1200" noProof="0">
                          <a:solidFill>
                            <a:schemeClr val="dk1"/>
                          </a:solidFill>
                          <a:latin typeface="+mn-lt"/>
                          <a:ea typeface="+mn-ea"/>
                          <a:cs typeface="+mn-cs"/>
                        </a:rPr>
                        <a:t>In progress</a:t>
                      </a:r>
                      <a:endParaRPr lang="en-US" sz="1000" kern="1200">
                        <a:solidFill>
                          <a:schemeClr val="dk1"/>
                        </a:solidFill>
                        <a:latin typeface="+mn-lt"/>
                        <a:ea typeface="+mn-ea"/>
                        <a:cs typeface="+mn-cs"/>
                      </a:endParaRPr>
                    </a:p>
                  </a:txBody>
                  <a:tcPr anchor="ctr"/>
                </a:tc>
                <a:extLst>
                  <a:ext uri="{0D108BD9-81ED-4DB2-BD59-A6C34878D82A}">
                    <a16:rowId xmlns:a16="http://schemas.microsoft.com/office/drawing/2014/main" val="887710739"/>
                  </a:ext>
                </a:extLst>
              </a:tr>
            </a:tbl>
          </a:graphicData>
        </a:graphic>
      </p:graphicFrame>
    </p:spTree>
    <p:extLst>
      <p:ext uri="{BB962C8B-B14F-4D97-AF65-F5344CB8AC3E}">
        <p14:creationId xmlns:p14="http://schemas.microsoft.com/office/powerpoint/2010/main" val="83751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2" name="Title 1">
            <a:extLst>
              <a:ext uri="{FF2B5EF4-FFF2-40B4-BE49-F238E27FC236}">
                <a16:creationId xmlns:a16="http://schemas.microsoft.com/office/drawing/2014/main" id="{3C781555-DA9A-F9CA-E483-BB29ABCCDA3F}"/>
              </a:ext>
            </a:extLst>
          </p:cNvPr>
          <p:cNvSpPr>
            <a:spLocks noGrp="1"/>
          </p:cNvSpPr>
          <p:nvPr>
            <p:ph type="ctrTitle"/>
          </p:nvPr>
        </p:nvSpPr>
        <p:spPr>
          <a:xfrm>
            <a:off x="2327691" y="2693987"/>
            <a:ext cx="4488617" cy="1470025"/>
          </a:xfrm>
        </p:spPr>
        <p:txBody>
          <a:bodyPr/>
          <a:lstStyle/>
          <a:p>
            <a:pPr algn="ctr"/>
            <a:r>
              <a:rPr lang="en-US"/>
              <a:t>Thank you!</a:t>
            </a:r>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93FCD30-CF89-5CFB-6585-A4384ED387AC}"/>
            </a:ext>
          </a:extLst>
        </p:cNvPr>
        <p:cNvGrpSpPr/>
        <p:nvPr/>
      </p:nvGrpSpPr>
      <p:grpSpPr>
        <a:xfrm>
          <a:off x="0" y="0"/>
          <a:ext cx="0" cy="0"/>
          <a:chOff x="0" y="0"/>
          <a:chExt cx="0" cy="0"/>
        </a:xfrm>
      </p:grpSpPr>
      <p:sp>
        <p:nvSpPr>
          <p:cNvPr id="61" name="Google Shape;61;p2">
            <a:extLst>
              <a:ext uri="{FF2B5EF4-FFF2-40B4-BE49-F238E27FC236}">
                <a16:creationId xmlns:a16="http://schemas.microsoft.com/office/drawing/2014/main" id="{9C189B03-8894-7ACC-DE67-E4DE1DDF25C5}"/>
              </a:ext>
            </a:extLst>
          </p:cNvPr>
          <p:cNvSpPr txBox="1">
            <a:spLocks noGrp="1"/>
          </p:cNvSpPr>
          <p:nvPr>
            <p:ph type="title"/>
          </p:nvPr>
        </p:nvSpPr>
        <p:spPr>
          <a:xfrm>
            <a:off x="457200" y="905554"/>
            <a:ext cx="8229600" cy="803756"/>
          </a:xfrm>
        </p:spPr>
        <p:txBody>
          <a:bodyPr spcFirstLastPara="1" lIns="91425" tIns="45700" rIns="91425" bIns="45700" anchor="ctr" anchorCtr="0">
            <a:normAutofit/>
          </a:bodyPr>
          <a:lstStyle/>
          <a:p>
            <a:pPr marL="0" lvl="0" indent="0" rtl="0">
              <a:spcBef>
                <a:spcPts val="0"/>
              </a:spcBef>
              <a:spcAft>
                <a:spcPts val="0"/>
              </a:spcAft>
              <a:buClr>
                <a:schemeClr val="dk1"/>
              </a:buClr>
              <a:buSzPts val="3200"/>
              <a:buFont typeface="Arial"/>
              <a:buNone/>
            </a:pPr>
            <a:r>
              <a:rPr lang="en-US"/>
              <a:t>Project Summary</a:t>
            </a:r>
          </a:p>
        </p:txBody>
      </p:sp>
      <p:sp>
        <p:nvSpPr>
          <p:cNvPr id="62" name="Google Shape;62;p2">
            <a:extLst>
              <a:ext uri="{FF2B5EF4-FFF2-40B4-BE49-F238E27FC236}">
                <a16:creationId xmlns:a16="http://schemas.microsoft.com/office/drawing/2014/main" id="{4792BB2F-DB55-9DC1-3756-8AD97DD19FCD}"/>
              </a:ext>
            </a:extLst>
          </p:cNvPr>
          <p:cNvSpPr txBox="1">
            <a:spLocks noGrp="1"/>
          </p:cNvSpPr>
          <p:nvPr>
            <p:ph idx="1"/>
          </p:nvPr>
        </p:nvSpPr>
        <p:spPr>
          <a:xfrm>
            <a:off x="457200" y="2079191"/>
            <a:ext cx="4525323" cy="4076893"/>
          </a:xfrm>
        </p:spPr>
        <p:txBody>
          <a:bodyPr spcFirstLastPara="1" vert="horz" lIns="91425" tIns="45700" rIns="91425" bIns="45700" rtlCol="0" anchor="t" anchorCtr="0">
            <a:normAutofit fontScale="92500"/>
          </a:bodyPr>
          <a:lstStyle/>
          <a:p>
            <a:pPr marL="0" indent="0">
              <a:buNone/>
            </a:pPr>
            <a:r>
              <a:rPr lang="en-US" sz="2200" b="1"/>
              <a:t>Problem:</a:t>
            </a:r>
            <a:endParaRPr lang="en-US" sz="2200" b="1">
              <a:cs typeface="Arial"/>
            </a:endParaRPr>
          </a:p>
          <a:p>
            <a:pPr marL="0" indent="0">
              <a:buNone/>
            </a:pPr>
            <a:r>
              <a:rPr lang="en-US" sz="2200">
                <a:ea typeface="+mn-lt"/>
                <a:cs typeface="+mn-lt"/>
              </a:rPr>
              <a:t>Many wheelchair users face challenges operating manual controls, which can require caregiver assistance and limit independence.</a:t>
            </a:r>
            <a:endParaRPr lang="en-US"/>
          </a:p>
          <a:p>
            <a:pPr marL="0" indent="0">
              <a:buNone/>
            </a:pPr>
            <a:br>
              <a:rPr lang="en-US" sz="2200" b="1"/>
            </a:br>
            <a:r>
              <a:rPr lang="en-US" sz="2200" b="1"/>
              <a:t>Proposed Solution:</a:t>
            </a:r>
            <a:endParaRPr lang="en-US" sz="2200" b="1">
              <a:ea typeface="+mn-lt"/>
              <a:cs typeface="+mn-lt"/>
            </a:endParaRPr>
          </a:p>
          <a:p>
            <a:pPr marL="0" indent="0">
              <a:buNone/>
            </a:pPr>
            <a:r>
              <a:rPr lang="en-US" sz="2200">
                <a:ea typeface="+mn-lt"/>
                <a:cs typeface="+mn-lt"/>
              </a:rPr>
              <a:t>A voice-controlled navigation system enables hands-free operation of the wheelchair, increasing independence, safety, and convenience for all users. </a:t>
            </a:r>
            <a:endParaRPr lang="en-US" sz="2200">
              <a:cs typeface="Arial"/>
            </a:endParaRPr>
          </a:p>
          <a:p>
            <a:pPr marL="0" indent="0">
              <a:buNone/>
            </a:pPr>
            <a:endParaRPr lang="en-US" sz="2200" b="1">
              <a:cs typeface="Arial"/>
            </a:endParaRPr>
          </a:p>
          <a:p>
            <a:pPr marL="0" indent="0">
              <a:buNone/>
            </a:pPr>
            <a:endParaRPr lang="en-US" sz="2200" b="1">
              <a:cs typeface="Arial"/>
            </a:endParaRPr>
          </a:p>
          <a:p>
            <a:pPr marL="0" indent="0">
              <a:buNone/>
            </a:pPr>
            <a:endParaRPr lang="en-US" sz="2200">
              <a:cs typeface="Arial"/>
            </a:endParaRPr>
          </a:p>
        </p:txBody>
      </p:sp>
      <p:pic>
        <p:nvPicPr>
          <p:cNvPr id="4" name="Picture 3" descr="A Handicapped Wheel Chair Voice Recognition System | Bara' Al-Hourani">
            <a:extLst>
              <a:ext uri="{FF2B5EF4-FFF2-40B4-BE49-F238E27FC236}">
                <a16:creationId xmlns:a16="http://schemas.microsoft.com/office/drawing/2014/main" id="{6F0548A1-AAD9-9D13-A774-3A4ACECC2F6F}"/>
              </a:ext>
            </a:extLst>
          </p:cNvPr>
          <p:cNvPicPr>
            <a:picLocks noChangeAspect="1"/>
          </p:cNvPicPr>
          <p:nvPr/>
        </p:nvPicPr>
        <p:blipFill>
          <a:blip r:embed="rId3"/>
          <a:srcRect l="-103" t="-241" r="-241" b="-376"/>
          <a:stretch>
            <a:fillRect/>
          </a:stretch>
        </p:blipFill>
        <p:spPr>
          <a:xfrm>
            <a:off x="5489316" y="4115856"/>
            <a:ext cx="2605324" cy="2482599"/>
          </a:xfrm>
          <a:prstGeom prst="rect">
            <a:avLst/>
          </a:prstGeom>
          <a:noFill/>
        </p:spPr>
      </p:pic>
      <p:pic>
        <p:nvPicPr>
          <p:cNvPr id="2" name="Picture 1" descr="Carex Wheelchair With Large 18” Padded Seat">
            <a:extLst>
              <a:ext uri="{FF2B5EF4-FFF2-40B4-BE49-F238E27FC236}">
                <a16:creationId xmlns:a16="http://schemas.microsoft.com/office/drawing/2014/main" id="{BC08118D-A47B-680E-77A9-5473336847DC}"/>
              </a:ext>
            </a:extLst>
          </p:cNvPr>
          <p:cNvPicPr>
            <a:picLocks noChangeAspect="1"/>
          </p:cNvPicPr>
          <p:nvPr/>
        </p:nvPicPr>
        <p:blipFill>
          <a:blip r:embed="rId4"/>
          <a:stretch>
            <a:fillRect/>
          </a:stretch>
        </p:blipFill>
        <p:spPr>
          <a:xfrm>
            <a:off x="5489068" y="1616008"/>
            <a:ext cx="2600226" cy="2500936"/>
          </a:xfrm>
          <a:prstGeom prst="rect">
            <a:avLst/>
          </a:prstGeom>
        </p:spPr>
      </p:pic>
    </p:spTree>
    <p:extLst>
      <p:ext uri="{BB962C8B-B14F-4D97-AF65-F5344CB8AC3E}">
        <p14:creationId xmlns:p14="http://schemas.microsoft.com/office/powerpoint/2010/main" val="167137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p:spPr>
        <p:txBody>
          <a:bodyPr spcFirstLastPara="1" lIns="91425" tIns="45700" rIns="91425" bIns="45700" anchor="ctr" anchorCtr="0">
            <a:normAutofit/>
          </a:bodyPr>
          <a:lstStyle/>
          <a:p>
            <a:pPr>
              <a:spcBef>
                <a:spcPts val="0"/>
              </a:spcBef>
              <a:buClr>
                <a:schemeClr val="dk1"/>
              </a:buClr>
              <a:buSzPts val="3200"/>
            </a:pPr>
            <a:r>
              <a:rPr lang="en-US"/>
              <a:t>Project/Subsystem Overview </a:t>
            </a:r>
            <a:endParaRPr/>
          </a:p>
        </p:txBody>
      </p:sp>
      <p:pic>
        <p:nvPicPr>
          <p:cNvPr id="4" name="Picture 3" descr="A wheelchair in a factory&#10;&#10;AI-generated content may be incorrect.">
            <a:extLst>
              <a:ext uri="{FF2B5EF4-FFF2-40B4-BE49-F238E27FC236}">
                <a16:creationId xmlns:a16="http://schemas.microsoft.com/office/drawing/2014/main" id="{9DC22399-E7D7-9C7E-908E-9D1105371651}"/>
              </a:ext>
            </a:extLst>
          </p:cNvPr>
          <p:cNvPicPr>
            <a:picLocks noChangeAspect="1"/>
          </p:cNvPicPr>
          <p:nvPr/>
        </p:nvPicPr>
        <p:blipFill>
          <a:blip r:embed="rId3"/>
          <a:stretch>
            <a:fillRect/>
          </a:stretch>
        </p:blipFill>
        <p:spPr>
          <a:xfrm rot="5400000">
            <a:off x="-313818" y="2514781"/>
            <a:ext cx="4385589" cy="3293764"/>
          </a:xfrm>
          <a:prstGeom prst="rect">
            <a:avLst/>
          </a:prstGeom>
        </p:spPr>
      </p:pic>
      <p:pic>
        <p:nvPicPr>
          <p:cNvPr id="6" name="Picture 5" descr="A wheelchair on a wooden surface&#10;&#10;AI-generated content may be incorrect.">
            <a:extLst>
              <a:ext uri="{FF2B5EF4-FFF2-40B4-BE49-F238E27FC236}">
                <a16:creationId xmlns:a16="http://schemas.microsoft.com/office/drawing/2014/main" id="{A60848DE-2C73-D083-78B1-B5E6526C5640}"/>
              </a:ext>
            </a:extLst>
          </p:cNvPr>
          <p:cNvPicPr>
            <a:picLocks noChangeAspect="1"/>
          </p:cNvPicPr>
          <p:nvPr/>
        </p:nvPicPr>
        <p:blipFill>
          <a:blip r:embed="rId4"/>
          <a:srcRect l="7316" t="12801" r="9312" b="8771"/>
          <a:stretch>
            <a:fillRect/>
          </a:stretch>
        </p:blipFill>
        <p:spPr>
          <a:xfrm rot="5400000">
            <a:off x="4945982" y="2546472"/>
            <a:ext cx="4473413" cy="3154527"/>
          </a:xfrm>
          <a:prstGeom prst="rect">
            <a:avLst/>
          </a:prstGeom>
        </p:spPr>
      </p:pic>
      <p:sp>
        <p:nvSpPr>
          <p:cNvPr id="3" name="Rectangle 2">
            <a:extLst>
              <a:ext uri="{FF2B5EF4-FFF2-40B4-BE49-F238E27FC236}">
                <a16:creationId xmlns:a16="http://schemas.microsoft.com/office/drawing/2014/main" id="{3C47A408-F40B-23F2-1302-1638EEB122E4}"/>
              </a:ext>
            </a:extLst>
          </p:cNvPr>
          <p:cNvSpPr/>
          <p:nvPr/>
        </p:nvSpPr>
        <p:spPr>
          <a:xfrm>
            <a:off x="3394745" y="5262507"/>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Frontward Facing Sensors</a:t>
            </a:r>
          </a:p>
        </p:txBody>
      </p:sp>
      <p:cxnSp>
        <p:nvCxnSpPr>
          <p:cNvPr id="8" name="Straight Arrow Connector 7">
            <a:extLst>
              <a:ext uri="{FF2B5EF4-FFF2-40B4-BE49-F238E27FC236}">
                <a16:creationId xmlns:a16="http://schemas.microsoft.com/office/drawing/2014/main" id="{5F87B55C-D2D1-51FA-685B-3CD66734F4D9}"/>
              </a:ext>
            </a:extLst>
          </p:cNvPr>
          <p:cNvCxnSpPr>
            <a:cxnSpLocks/>
          </p:cNvCxnSpPr>
          <p:nvPr/>
        </p:nvCxnSpPr>
        <p:spPr>
          <a:xfrm flipH="1" flipV="1">
            <a:off x="2995798" y="4964121"/>
            <a:ext cx="960707" cy="277926"/>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3CD226B0-58DA-2FC5-16FF-A8C3D88DD961}"/>
              </a:ext>
            </a:extLst>
          </p:cNvPr>
          <p:cNvSpPr/>
          <p:nvPr/>
        </p:nvSpPr>
        <p:spPr>
          <a:xfrm>
            <a:off x="1464511" y="3507173"/>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Integrated PCB</a:t>
            </a:r>
          </a:p>
        </p:txBody>
      </p:sp>
      <p:cxnSp>
        <p:nvCxnSpPr>
          <p:cNvPr id="14" name="Straight Arrow Connector 13">
            <a:extLst>
              <a:ext uri="{FF2B5EF4-FFF2-40B4-BE49-F238E27FC236}">
                <a16:creationId xmlns:a16="http://schemas.microsoft.com/office/drawing/2014/main" id="{D354B49E-EAD8-14B3-00E7-25D7BD504FFC}"/>
              </a:ext>
            </a:extLst>
          </p:cNvPr>
          <p:cNvCxnSpPr>
            <a:cxnSpLocks/>
          </p:cNvCxnSpPr>
          <p:nvPr/>
        </p:nvCxnSpPr>
        <p:spPr>
          <a:xfrm flipH="1">
            <a:off x="1975053" y="3847921"/>
            <a:ext cx="2587" cy="743891"/>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5" name="Rectangle 14">
            <a:extLst>
              <a:ext uri="{FF2B5EF4-FFF2-40B4-BE49-F238E27FC236}">
                <a16:creationId xmlns:a16="http://schemas.microsoft.com/office/drawing/2014/main" id="{26B53F66-4D15-C7F0-6E79-47678CB5B7F4}"/>
              </a:ext>
            </a:extLst>
          </p:cNvPr>
          <p:cNvSpPr/>
          <p:nvPr/>
        </p:nvSpPr>
        <p:spPr>
          <a:xfrm>
            <a:off x="3658331" y="5921531"/>
            <a:ext cx="1120468" cy="31636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Downward Facing Sensors</a:t>
            </a:r>
          </a:p>
        </p:txBody>
      </p:sp>
      <p:cxnSp>
        <p:nvCxnSpPr>
          <p:cNvPr id="16" name="Straight Arrow Connector 15">
            <a:extLst>
              <a:ext uri="{FF2B5EF4-FFF2-40B4-BE49-F238E27FC236}">
                <a16:creationId xmlns:a16="http://schemas.microsoft.com/office/drawing/2014/main" id="{7B906C98-30B0-66A0-56D1-966AFD6BF247}"/>
              </a:ext>
            </a:extLst>
          </p:cNvPr>
          <p:cNvCxnSpPr>
            <a:cxnSpLocks/>
          </p:cNvCxnSpPr>
          <p:nvPr/>
        </p:nvCxnSpPr>
        <p:spPr>
          <a:xfrm flipH="1">
            <a:off x="2993644" y="6079713"/>
            <a:ext cx="664687"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27" name="Rectangle 26">
            <a:extLst>
              <a:ext uri="{FF2B5EF4-FFF2-40B4-BE49-F238E27FC236}">
                <a16:creationId xmlns:a16="http://schemas.microsoft.com/office/drawing/2014/main" id="{E67C472A-375C-FD41-85A2-19258B8FECA5}"/>
              </a:ext>
            </a:extLst>
          </p:cNvPr>
          <p:cNvSpPr/>
          <p:nvPr/>
        </p:nvSpPr>
        <p:spPr>
          <a:xfrm>
            <a:off x="1867549" y="2195107"/>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Microphone</a:t>
            </a:r>
          </a:p>
        </p:txBody>
      </p:sp>
      <p:cxnSp>
        <p:nvCxnSpPr>
          <p:cNvPr id="28" name="Straight Arrow Connector 27">
            <a:extLst>
              <a:ext uri="{FF2B5EF4-FFF2-40B4-BE49-F238E27FC236}">
                <a16:creationId xmlns:a16="http://schemas.microsoft.com/office/drawing/2014/main" id="{44368F6C-556E-2495-DA62-E9B427401D4F}"/>
              </a:ext>
            </a:extLst>
          </p:cNvPr>
          <p:cNvCxnSpPr>
            <a:cxnSpLocks/>
          </p:cNvCxnSpPr>
          <p:nvPr/>
        </p:nvCxnSpPr>
        <p:spPr>
          <a:xfrm flipH="1">
            <a:off x="1462024" y="2352661"/>
            <a:ext cx="408849"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30" name="Rectangle 29">
            <a:extLst>
              <a:ext uri="{FF2B5EF4-FFF2-40B4-BE49-F238E27FC236}">
                <a16:creationId xmlns:a16="http://schemas.microsoft.com/office/drawing/2014/main" id="{5F410CEB-1ED3-D04F-8C55-CC1D93BBAC7E}"/>
              </a:ext>
            </a:extLst>
          </p:cNvPr>
          <p:cNvSpPr/>
          <p:nvPr/>
        </p:nvSpPr>
        <p:spPr>
          <a:xfrm>
            <a:off x="6647850" y="2223010"/>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Rear Facing Sensors</a:t>
            </a:r>
          </a:p>
        </p:txBody>
      </p:sp>
      <p:cxnSp>
        <p:nvCxnSpPr>
          <p:cNvPr id="31" name="Straight Arrow Connector 30">
            <a:extLst>
              <a:ext uri="{FF2B5EF4-FFF2-40B4-BE49-F238E27FC236}">
                <a16:creationId xmlns:a16="http://schemas.microsoft.com/office/drawing/2014/main" id="{87EA6EC0-E207-B4AD-4824-366312D151B2}"/>
              </a:ext>
            </a:extLst>
          </p:cNvPr>
          <p:cNvCxnSpPr>
            <a:cxnSpLocks/>
            <a:stCxn id="30" idx="1"/>
          </p:cNvCxnSpPr>
          <p:nvPr/>
        </p:nvCxnSpPr>
        <p:spPr>
          <a:xfrm flipH="1">
            <a:off x="6228080" y="2381192"/>
            <a:ext cx="419770"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C5EB4D21-10DD-39EB-6908-29FAD571E915}"/>
              </a:ext>
            </a:extLst>
          </p:cNvPr>
          <p:cNvCxnSpPr>
            <a:cxnSpLocks/>
          </p:cNvCxnSpPr>
          <p:nvPr/>
        </p:nvCxnSpPr>
        <p:spPr>
          <a:xfrm>
            <a:off x="7728776" y="2411986"/>
            <a:ext cx="419770" cy="5782"/>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39" name="Rectangle 38">
            <a:extLst>
              <a:ext uri="{FF2B5EF4-FFF2-40B4-BE49-F238E27FC236}">
                <a16:creationId xmlns:a16="http://schemas.microsoft.com/office/drawing/2014/main" id="{DAB558AC-B968-A6C2-150A-72A73C4D1F74}"/>
              </a:ext>
            </a:extLst>
          </p:cNvPr>
          <p:cNvSpPr/>
          <p:nvPr/>
        </p:nvSpPr>
        <p:spPr>
          <a:xfrm>
            <a:off x="6892960" y="4280856"/>
            <a:ext cx="589880" cy="2358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Battery</a:t>
            </a:r>
          </a:p>
        </p:txBody>
      </p:sp>
      <p:cxnSp>
        <p:nvCxnSpPr>
          <p:cNvPr id="40" name="Straight Arrow Connector 39">
            <a:extLst>
              <a:ext uri="{FF2B5EF4-FFF2-40B4-BE49-F238E27FC236}">
                <a16:creationId xmlns:a16="http://schemas.microsoft.com/office/drawing/2014/main" id="{5166D52E-38C1-8F11-05DE-0240BE158626}"/>
              </a:ext>
            </a:extLst>
          </p:cNvPr>
          <p:cNvCxnSpPr>
            <a:cxnSpLocks/>
            <a:stCxn id="39" idx="2"/>
          </p:cNvCxnSpPr>
          <p:nvPr/>
        </p:nvCxnSpPr>
        <p:spPr>
          <a:xfrm>
            <a:off x="7187900" y="4516747"/>
            <a:ext cx="0" cy="741053"/>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44" name="Rectangle 43">
            <a:extLst>
              <a:ext uri="{FF2B5EF4-FFF2-40B4-BE49-F238E27FC236}">
                <a16:creationId xmlns:a16="http://schemas.microsoft.com/office/drawing/2014/main" id="{B99012B1-CD92-0D7E-18D1-68E13BC789DC}"/>
              </a:ext>
            </a:extLst>
          </p:cNvPr>
          <p:cNvSpPr/>
          <p:nvPr/>
        </p:nvSpPr>
        <p:spPr>
          <a:xfrm>
            <a:off x="6647437" y="3481385"/>
            <a:ext cx="1019554" cy="34309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b="1" dirty="0">
                <a:solidFill>
                  <a:schemeClr val="tx1"/>
                </a:solidFill>
              </a:rPr>
              <a:t>Direct Drive DC Brushed Motors</a:t>
            </a:r>
          </a:p>
        </p:txBody>
      </p:sp>
      <p:cxnSp>
        <p:nvCxnSpPr>
          <p:cNvPr id="45" name="Straight Arrow Connector 44">
            <a:extLst>
              <a:ext uri="{FF2B5EF4-FFF2-40B4-BE49-F238E27FC236}">
                <a16:creationId xmlns:a16="http://schemas.microsoft.com/office/drawing/2014/main" id="{0A7FF661-F8E7-5C3E-15E0-4CFD310102B1}"/>
              </a:ext>
            </a:extLst>
          </p:cNvPr>
          <p:cNvCxnSpPr>
            <a:cxnSpLocks/>
          </p:cNvCxnSpPr>
          <p:nvPr/>
        </p:nvCxnSpPr>
        <p:spPr>
          <a:xfrm>
            <a:off x="6679466" y="3848863"/>
            <a:ext cx="0" cy="959088"/>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37B41825-B32F-4285-4E15-3CD7A5D581F1}"/>
              </a:ext>
            </a:extLst>
          </p:cNvPr>
          <p:cNvCxnSpPr>
            <a:cxnSpLocks/>
          </p:cNvCxnSpPr>
          <p:nvPr/>
        </p:nvCxnSpPr>
        <p:spPr>
          <a:xfrm>
            <a:off x="7640794" y="3824479"/>
            <a:ext cx="0" cy="959088"/>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pic>
        <p:nvPicPr>
          <p:cNvPr id="2" name="Picture 1" descr="A screenshot of a remote control&#10;&#10;AI-generated content may be incorrect.">
            <a:extLst>
              <a:ext uri="{FF2B5EF4-FFF2-40B4-BE49-F238E27FC236}">
                <a16:creationId xmlns:a16="http://schemas.microsoft.com/office/drawing/2014/main" id="{41933467-F9BB-29DA-C243-FA4BB6CF4F4E}"/>
              </a:ext>
            </a:extLst>
          </p:cNvPr>
          <p:cNvPicPr>
            <a:picLocks noChangeAspect="1"/>
          </p:cNvPicPr>
          <p:nvPr/>
        </p:nvPicPr>
        <p:blipFill>
          <a:blip r:embed="rId5"/>
          <a:stretch>
            <a:fillRect/>
          </a:stretch>
        </p:blipFill>
        <p:spPr>
          <a:xfrm>
            <a:off x="3940644" y="2542032"/>
            <a:ext cx="1262712" cy="2426208"/>
          </a:xfrm>
          <a:prstGeom prst="rect">
            <a:avLst/>
          </a:prstGeom>
        </p:spPr>
      </p:pic>
      <p:sp>
        <p:nvSpPr>
          <p:cNvPr id="5" name="Rectangle 4">
            <a:extLst>
              <a:ext uri="{FF2B5EF4-FFF2-40B4-BE49-F238E27FC236}">
                <a16:creationId xmlns:a16="http://schemas.microsoft.com/office/drawing/2014/main" id="{EC149D0E-DB26-8612-1227-BF4571772333}"/>
              </a:ext>
            </a:extLst>
          </p:cNvPr>
          <p:cNvSpPr/>
          <p:nvPr/>
        </p:nvSpPr>
        <p:spPr>
          <a:xfrm>
            <a:off x="4031628" y="2134146"/>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800" b="1">
                <a:solidFill>
                  <a:schemeClr val="tx1"/>
                </a:solidFill>
              </a:rPr>
              <a:t>Mobile App</a:t>
            </a:r>
            <a:endParaRPr lang="en-US"/>
          </a:p>
        </p:txBody>
      </p:sp>
      <p:cxnSp>
        <p:nvCxnSpPr>
          <p:cNvPr id="7" name="Straight Arrow Connector 6">
            <a:extLst>
              <a:ext uri="{FF2B5EF4-FFF2-40B4-BE49-F238E27FC236}">
                <a16:creationId xmlns:a16="http://schemas.microsoft.com/office/drawing/2014/main" id="{F33103CD-D7DA-FAA6-58B9-8C4469CBA880}"/>
              </a:ext>
            </a:extLst>
          </p:cNvPr>
          <p:cNvCxnSpPr>
            <a:cxnSpLocks/>
          </p:cNvCxnSpPr>
          <p:nvPr/>
        </p:nvCxnSpPr>
        <p:spPr>
          <a:xfrm flipH="1">
            <a:off x="2376423" y="3705972"/>
            <a:ext cx="1585377" cy="106070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65F9F708-4E1A-F01F-C801-9DE872A09F5F}"/>
              </a:ext>
            </a:extLst>
          </p:cNvPr>
          <p:cNvSpPr/>
          <p:nvPr/>
        </p:nvSpPr>
        <p:spPr>
          <a:xfrm>
            <a:off x="4123068" y="3109506"/>
            <a:ext cx="837086" cy="316364"/>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800" b="1">
                <a:solidFill>
                  <a:schemeClr val="tx1"/>
                </a:solidFill>
              </a:rPr>
              <a:t>Camera Stream</a:t>
            </a:r>
            <a:endParaRPr lang="en-US">
              <a:solidFill>
                <a:schemeClr val="tx1"/>
              </a:solidFill>
            </a:endParaRPr>
          </a:p>
        </p:txBody>
      </p:sp>
      <p:sp>
        <p:nvSpPr>
          <p:cNvPr id="10" name="Rectangle 9">
            <a:extLst>
              <a:ext uri="{FF2B5EF4-FFF2-40B4-BE49-F238E27FC236}">
                <a16:creationId xmlns:a16="http://schemas.microsoft.com/office/drawing/2014/main" id="{F5F401CA-0A4C-3A2B-39CB-57615B5702B8}"/>
              </a:ext>
            </a:extLst>
          </p:cNvPr>
          <p:cNvSpPr/>
          <p:nvPr/>
        </p:nvSpPr>
        <p:spPr>
          <a:xfrm>
            <a:off x="148046" y="5262507"/>
            <a:ext cx="1080926" cy="316364"/>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800" b="1">
                <a:solidFill>
                  <a:schemeClr val="tx1"/>
                </a:solidFill>
              </a:rPr>
              <a:t>Camera</a:t>
            </a:r>
            <a:endParaRPr lang="en-US"/>
          </a:p>
        </p:txBody>
      </p:sp>
      <p:cxnSp>
        <p:nvCxnSpPr>
          <p:cNvPr id="11" name="Straight Arrow Connector 10">
            <a:extLst>
              <a:ext uri="{FF2B5EF4-FFF2-40B4-BE49-F238E27FC236}">
                <a16:creationId xmlns:a16="http://schemas.microsoft.com/office/drawing/2014/main" id="{1233B132-C932-240A-3FAA-EC8E370F36AC}"/>
              </a:ext>
            </a:extLst>
          </p:cNvPr>
          <p:cNvCxnSpPr>
            <a:cxnSpLocks/>
          </p:cNvCxnSpPr>
          <p:nvPr/>
        </p:nvCxnSpPr>
        <p:spPr>
          <a:xfrm flipV="1">
            <a:off x="686658" y="4420111"/>
            <a:ext cx="954901" cy="82772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2172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A0FAE184-0407-F435-90A2-3D55897A49C6}"/>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7B7938EE-2F16-5017-57B0-3B0BD61E06EA}"/>
              </a:ext>
            </a:extLst>
          </p:cNvPr>
          <p:cNvSpPr txBox="1">
            <a:spLocks noGrp="1"/>
          </p:cNvSpPr>
          <p:nvPr>
            <p:ph type="title"/>
          </p:nvPr>
        </p:nvSpPr>
        <p:spPr>
          <a:xfrm>
            <a:off x="457199" y="916830"/>
            <a:ext cx="8229600" cy="803756"/>
          </a:xfrm>
          <a:prstGeom prst="rect">
            <a:avLst/>
          </a:prstGeom>
          <a:noFill/>
          <a:ln>
            <a:noFill/>
          </a:ln>
        </p:spPr>
        <p:txBody>
          <a:bodyPr spcFirstLastPara="1" wrap="square" lIns="91425" tIns="45700" rIns="91425" bIns="45700" anchor="ctr" anchorCtr="0">
            <a:normAutofit/>
          </a:bodyPr>
          <a:lstStyle/>
          <a:p>
            <a:pPr>
              <a:spcBef>
                <a:spcPts val="0"/>
              </a:spcBef>
              <a:buClr>
                <a:schemeClr val="dk1"/>
              </a:buClr>
              <a:buSzPts val="3200"/>
            </a:pPr>
            <a:r>
              <a:rPr lang="en-US"/>
              <a:t>Project Timeline </a:t>
            </a:r>
            <a:endParaRPr/>
          </a:p>
        </p:txBody>
      </p:sp>
      <p:graphicFrame>
        <p:nvGraphicFramePr>
          <p:cNvPr id="14" name="Table 13">
            <a:extLst>
              <a:ext uri="{FF2B5EF4-FFF2-40B4-BE49-F238E27FC236}">
                <a16:creationId xmlns:a16="http://schemas.microsoft.com/office/drawing/2014/main" id="{D48787A3-0D35-A02A-2CFA-E07C658A928B}"/>
              </a:ext>
            </a:extLst>
          </p:cNvPr>
          <p:cNvGraphicFramePr>
            <a:graphicFrameLocks noGrp="1"/>
          </p:cNvGraphicFramePr>
          <p:nvPr>
            <p:extLst>
              <p:ext uri="{D42A27DB-BD31-4B8C-83A1-F6EECF244321}">
                <p14:modId xmlns:p14="http://schemas.microsoft.com/office/powerpoint/2010/main" val="2516142476"/>
              </p:ext>
            </p:extLst>
          </p:nvPr>
        </p:nvGraphicFramePr>
        <p:xfrm>
          <a:off x="696274" y="2477013"/>
          <a:ext cx="7760473" cy="1452878"/>
        </p:xfrm>
        <a:graphic>
          <a:graphicData uri="http://schemas.openxmlformats.org/drawingml/2006/table">
            <a:tbl>
              <a:tblPr firstRow="1" bandRow="1">
                <a:tableStyleId>{5C22544A-7EE6-4342-B048-85BDC9FD1C3A}</a:tableStyleId>
              </a:tblPr>
              <a:tblGrid>
                <a:gridCol w="1108639">
                  <a:extLst>
                    <a:ext uri="{9D8B030D-6E8A-4147-A177-3AD203B41FA5}">
                      <a16:colId xmlns:a16="http://schemas.microsoft.com/office/drawing/2014/main" val="944154694"/>
                    </a:ext>
                  </a:extLst>
                </a:gridCol>
                <a:gridCol w="1108639">
                  <a:extLst>
                    <a:ext uri="{9D8B030D-6E8A-4147-A177-3AD203B41FA5}">
                      <a16:colId xmlns:a16="http://schemas.microsoft.com/office/drawing/2014/main" val="3261577769"/>
                    </a:ext>
                  </a:extLst>
                </a:gridCol>
                <a:gridCol w="1108639">
                  <a:extLst>
                    <a:ext uri="{9D8B030D-6E8A-4147-A177-3AD203B41FA5}">
                      <a16:colId xmlns:a16="http://schemas.microsoft.com/office/drawing/2014/main" val="1752392215"/>
                    </a:ext>
                  </a:extLst>
                </a:gridCol>
                <a:gridCol w="1108639">
                  <a:extLst>
                    <a:ext uri="{9D8B030D-6E8A-4147-A177-3AD203B41FA5}">
                      <a16:colId xmlns:a16="http://schemas.microsoft.com/office/drawing/2014/main" val="3289463729"/>
                    </a:ext>
                  </a:extLst>
                </a:gridCol>
                <a:gridCol w="1108639">
                  <a:extLst>
                    <a:ext uri="{9D8B030D-6E8A-4147-A177-3AD203B41FA5}">
                      <a16:colId xmlns:a16="http://schemas.microsoft.com/office/drawing/2014/main" val="3586817031"/>
                    </a:ext>
                  </a:extLst>
                </a:gridCol>
                <a:gridCol w="1108639">
                  <a:extLst>
                    <a:ext uri="{9D8B030D-6E8A-4147-A177-3AD203B41FA5}">
                      <a16:colId xmlns:a16="http://schemas.microsoft.com/office/drawing/2014/main" val="2995870834"/>
                    </a:ext>
                  </a:extLst>
                </a:gridCol>
                <a:gridCol w="1108639">
                  <a:extLst>
                    <a:ext uri="{9D8B030D-6E8A-4147-A177-3AD203B41FA5}">
                      <a16:colId xmlns:a16="http://schemas.microsoft.com/office/drawing/2014/main" val="3485389518"/>
                    </a:ext>
                  </a:extLst>
                </a:gridCol>
              </a:tblGrid>
              <a:tr h="1452878">
                <a:tc>
                  <a:txBody>
                    <a:bodyPr/>
                    <a:lstStyle/>
                    <a:p>
                      <a:pPr marL="0" marR="0" lvl="0" indent="0">
                        <a:lnSpc>
                          <a:spcPct val="100000"/>
                        </a:lnSpc>
                        <a:spcBef>
                          <a:spcPts val="0"/>
                        </a:spcBef>
                        <a:spcAft>
                          <a:spcPts val="0"/>
                        </a:spcAft>
                        <a:buClr>
                          <a:srgbClr val="FFFFFF"/>
                        </a:buClr>
                        <a:buNone/>
                      </a:pPr>
                      <a:r>
                        <a:rPr lang="en-US" sz="1200" b="0" i="0" u="none" strike="noStrike" noProof="0">
                          <a:solidFill>
                            <a:schemeClr val="tx1"/>
                          </a:solidFill>
                          <a:latin typeface="+mn-lt"/>
                          <a:cs typeface="Times New Roman"/>
                        </a:rPr>
                        <a:t>Order designed PCB</a:t>
                      </a:r>
                      <a:br>
                        <a:rPr lang="en-US" sz="1200" b="0" i="0" u="none" strike="noStrike" noProof="0">
                          <a:solidFill>
                            <a:srgbClr val="000000"/>
                          </a:solidFill>
                          <a:latin typeface="+mn-lt"/>
                          <a:cs typeface="Times New Roman"/>
                        </a:rPr>
                      </a:br>
                      <a:r>
                        <a:rPr lang="en-US" sz="1200" b="0" i="0" u="none" strike="noStrike" noProof="0">
                          <a:solidFill>
                            <a:schemeClr val="tx1"/>
                          </a:solidFill>
                          <a:latin typeface="+mn-lt"/>
                          <a:cs typeface="Times New Roman"/>
                        </a:rPr>
                        <a:t>(Completed 9/18)</a:t>
                      </a:r>
                    </a:p>
                    <a:p>
                      <a:pPr lvl="0">
                        <a:buNone/>
                      </a:pPr>
                      <a:endParaRPr lang="en-US" sz="1200">
                        <a:solidFill>
                          <a:schemeClr val="tx1"/>
                        </a:solidFill>
                        <a:latin typeface="+mn-lt"/>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lvl="0" algn="l">
                        <a:lnSpc>
                          <a:spcPct val="100000"/>
                        </a:lnSpc>
                        <a:spcBef>
                          <a:spcPts val="0"/>
                        </a:spcBef>
                        <a:spcAft>
                          <a:spcPts val="0"/>
                        </a:spcAft>
                        <a:buNone/>
                      </a:pPr>
                      <a:r>
                        <a:rPr lang="en-US" sz="1200" b="0" i="0" u="none" strike="noStrike" noProof="0">
                          <a:solidFill>
                            <a:schemeClr val="tx1"/>
                          </a:solidFill>
                          <a:latin typeface="+mn-lt"/>
                          <a:cs typeface="Times New Roman"/>
                        </a:rPr>
                        <a:t>Integrate voice command on the motors </a:t>
                      </a:r>
                    </a:p>
                    <a:p>
                      <a:pPr lvl="0">
                        <a:buNone/>
                      </a:pPr>
                      <a:r>
                        <a:rPr lang="en-US" sz="1200" b="0">
                          <a:solidFill>
                            <a:schemeClr val="tx1"/>
                          </a:solidFill>
                          <a:latin typeface="+mn-lt"/>
                          <a:cs typeface="Times New Roman"/>
                        </a:rPr>
                        <a:t>(Completed 9/18)</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marL="0" marR="0" lvl="0" indent="0">
                        <a:lnSpc>
                          <a:spcPct val="100000"/>
                        </a:lnSpc>
                        <a:spcBef>
                          <a:spcPts val="0"/>
                        </a:spcBef>
                        <a:spcAft>
                          <a:spcPts val="0"/>
                        </a:spcAft>
                        <a:buClr>
                          <a:srgbClr val="FFFFFF"/>
                        </a:buClr>
                        <a:buNone/>
                      </a:pPr>
                      <a:r>
                        <a:rPr lang="en-US" sz="1200" b="0" i="0" u="none" strike="noStrike" noProof="0">
                          <a:solidFill>
                            <a:schemeClr val="tx1"/>
                          </a:solidFill>
                          <a:latin typeface="+mn-lt"/>
                          <a:cs typeface="Times New Roman"/>
                        </a:rPr>
                        <a:t>Integrate voice command to the app</a:t>
                      </a:r>
                    </a:p>
                    <a:p>
                      <a:pPr lvl="0">
                        <a:buNone/>
                      </a:pPr>
                      <a:r>
                        <a:rPr lang="en-US" sz="1200" b="0">
                          <a:solidFill>
                            <a:schemeClr val="tx1"/>
                          </a:solidFill>
                          <a:latin typeface="+mn-lt"/>
                          <a:cs typeface="Times New Roman"/>
                        </a:rPr>
                        <a:t>(Complete by 9/26)</a:t>
                      </a: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lvl="0" algn="l">
                        <a:lnSpc>
                          <a:spcPct val="100000"/>
                        </a:lnSpc>
                        <a:spcBef>
                          <a:spcPts val="0"/>
                        </a:spcBef>
                        <a:spcAft>
                          <a:spcPts val="0"/>
                        </a:spcAft>
                        <a:buNone/>
                      </a:pPr>
                      <a:r>
                        <a:rPr lang="en-US" sz="1200" b="0" i="0" u="none" strike="noStrike" noProof="0">
                          <a:solidFill>
                            <a:schemeClr val="tx1"/>
                          </a:solidFill>
                          <a:latin typeface="+mn-lt"/>
                          <a:cs typeface="Times New Roman"/>
                        </a:rPr>
                        <a:t>Integrate mobile app to motor control (Complete by 10/1)</a:t>
                      </a:r>
                      <a:endParaRPr lang="en-US" sz="1200" b="0" i="0" u="none" strike="noStrike" noProof="0">
                        <a:solidFill>
                          <a:schemeClr val="tx1"/>
                        </a:solidFill>
                        <a:latin typeface="+mn-lt"/>
                        <a:cs typeface="Times New Roman" panose="02020603050405020304" pitchFamily="18" charset="0"/>
                      </a:endParaRPr>
                    </a:p>
                    <a:p>
                      <a:pPr lvl="0">
                        <a:buNone/>
                      </a:pPr>
                      <a:endParaRPr lang="en-US" sz="1200">
                        <a:solidFill>
                          <a:schemeClr val="tx1"/>
                        </a:solidFill>
                        <a:latin typeface="+mn-lt"/>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i="0" u="none" strike="noStrike" noProof="0">
                          <a:solidFill>
                            <a:schemeClr val="tx1"/>
                          </a:solidFill>
                          <a:latin typeface="+mn-lt"/>
                          <a:cs typeface="Times New Roman"/>
                        </a:rPr>
                        <a:t>Validate mobile app controls with motor driver</a:t>
                      </a:r>
                    </a:p>
                    <a:p>
                      <a:pPr marL="0" marR="0" lvl="0" indent="0" algn="l">
                        <a:lnSpc>
                          <a:spcPct val="100000"/>
                        </a:lnSpc>
                        <a:spcBef>
                          <a:spcPts val="0"/>
                        </a:spcBef>
                        <a:spcAft>
                          <a:spcPts val="0"/>
                        </a:spcAft>
                        <a:buClrTx/>
                        <a:buSzTx/>
                        <a:buFontTx/>
                        <a:buNone/>
                      </a:pPr>
                      <a:r>
                        <a:rPr lang="en-US" sz="1200" b="0" i="0" u="none" strike="noStrike" noProof="0">
                          <a:solidFill>
                            <a:schemeClr val="tx1"/>
                          </a:solidFill>
                          <a:latin typeface="+mn-lt"/>
                          <a:cs typeface="Times New Roman"/>
                        </a:rPr>
                        <a:t>(Completed by 10/8)</a:t>
                      </a:r>
                    </a:p>
                    <a:p>
                      <a:pPr lvl="0" algn="l">
                        <a:lnSpc>
                          <a:spcPct val="100000"/>
                        </a:lnSpc>
                        <a:spcBef>
                          <a:spcPts val="0"/>
                        </a:spcBef>
                        <a:spcAft>
                          <a:spcPts val="0"/>
                        </a:spcAft>
                        <a:buNone/>
                      </a:pPr>
                      <a:endParaRPr lang="en-US" sz="1200" b="1" i="0" u="none" strike="noStrike" noProof="0">
                        <a:solidFill>
                          <a:schemeClr val="tx1"/>
                        </a:solidFill>
                        <a:latin typeface="+mn-lt"/>
                        <a:cs typeface="Times New Roman" panose="02020603050405020304" pitchFamily="18"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00B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noProof="0">
                          <a:solidFill>
                            <a:schemeClr val="tx1"/>
                          </a:solidFill>
                          <a:latin typeface="+mn-lt"/>
                          <a:cs typeface="Times New Roman"/>
                        </a:rPr>
                        <a:t>Validate wheelchair can handle weight limit (Complete by 11/7)</a:t>
                      </a:r>
                    </a:p>
                    <a:p>
                      <a:pPr marL="0" marR="0" lvl="0" indent="0" algn="l" rtl="0" eaLnBrk="1" fontAlgn="auto" latinLnBrk="0" hangingPunct="1">
                        <a:lnSpc>
                          <a:spcPct val="100000"/>
                        </a:lnSpc>
                        <a:spcBef>
                          <a:spcPts val="0"/>
                        </a:spcBef>
                        <a:spcAft>
                          <a:spcPts val="0"/>
                        </a:spcAft>
                        <a:buClrTx/>
                        <a:buSzTx/>
                        <a:buFontTx/>
                        <a:buNone/>
                      </a:pPr>
                      <a:endParaRPr lang="en-US" sz="1200" b="0" i="0" u="none" strike="noStrike" noProof="0">
                        <a:solidFill>
                          <a:schemeClr val="tx1"/>
                        </a:solidFill>
                        <a:latin typeface="+mn-lt"/>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FFFF00"/>
                    </a:solidFill>
                  </a:tcPr>
                </a:tc>
                <a:tc>
                  <a:txBody>
                    <a:bodyPr/>
                    <a:lstStyle/>
                    <a:p>
                      <a:pPr marL="0" lvl="0" indent="0" algn="l">
                        <a:lnSpc>
                          <a:spcPct val="100000"/>
                        </a:lnSpc>
                        <a:spcBef>
                          <a:spcPts val="0"/>
                        </a:spcBef>
                        <a:spcAft>
                          <a:spcPts val="0"/>
                        </a:spcAft>
                        <a:buNone/>
                      </a:pPr>
                      <a:r>
                        <a:rPr lang="en-US" sz="1200" b="0" i="0" u="none" strike="noStrike" noProof="0">
                          <a:solidFill>
                            <a:schemeClr val="tx1"/>
                          </a:solidFill>
                          <a:latin typeface="Arial"/>
                        </a:rPr>
                        <a:t>Validate control and response time (Complete by 11/7)</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FFFF00"/>
                    </a:solidFill>
                  </a:tcPr>
                </a:tc>
                <a:extLst>
                  <a:ext uri="{0D108BD9-81ED-4DB2-BD59-A6C34878D82A}">
                    <a16:rowId xmlns:a16="http://schemas.microsoft.com/office/drawing/2014/main" val="258284565"/>
                  </a:ext>
                </a:extLst>
              </a:tr>
            </a:tbl>
          </a:graphicData>
        </a:graphic>
      </p:graphicFrame>
    </p:spTree>
    <p:extLst>
      <p:ext uri="{BB962C8B-B14F-4D97-AF65-F5344CB8AC3E}">
        <p14:creationId xmlns:p14="http://schemas.microsoft.com/office/powerpoint/2010/main" val="40669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Voice Command Recognition</a:t>
            </a:r>
            <a:endParaRPr/>
          </a:p>
          <a:p>
            <a:pPr>
              <a:lnSpc>
                <a:spcPct val="115000"/>
              </a:lnSpc>
              <a:spcBef>
                <a:spcPts val="0"/>
              </a:spcBef>
              <a:buClr>
                <a:schemeClr val="dk1"/>
              </a:buClr>
              <a:buSzPts val="990"/>
            </a:pPr>
            <a:r>
              <a:rPr lang="en-US" sz="1700">
                <a:cs typeface="Arial"/>
              </a:rPr>
              <a:t>Saleem Joubran</a:t>
            </a:r>
          </a:p>
        </p:txBody>
      </p:sp>
      <p:graphicFrame>
        <p:nvGraphicFramePr>
          <p:cNvPr id="83" name="Google Shape;83;p5"/>
          <p:cNvGraphicFramePr/>
          <p:nvPr>
            <p:extLst>
              <p:ext uri="{D42A27DB-BD31-4B8C-83A1-F6EECF244321}">
                <p14:modId xmlns:p14="http://schemas.microsoft.com/office/powerpoint/2010/main" val="2093947467"/>
              </p:ext>
            </p:extLst>
          </p:nvPr>
        </p:nvGraphicFramePr>
        <p:xfrm>
          <a:off x="685800" y="1952074"/>
          <a:ext cx="7772400" cy="2823125"/>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760244">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a:solidFill>
                            <a:srgbClr val="FF0000"/>
                          </a:solidFill>
                        </a:rPr>
                        <a:t> 28 </a:t>
                      </a:r>
                      <a:r>
                        <a:rPr lang="en-US" sz="1800" u="none" strike="noStrike" cap="none">
                          <a:solidFill>
                            <a:srgbClr val="FF0000"/>
                          </a:solidFill>
                        </a:rPr>
                        <a:t>hours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2062881">
                <a:tc>
                  <a:txBody>
                    <a:bodyPr/>
                    <a:lstStyle/>
                    <a:p>
                      <a:pPr marL="285750" marR="0" lvl="0" indent="-285750" algn="l" rtl="0">
                        <a:spcBef>
                          <a:spcPts val="0"/>
                        </a:spcBef>
                        <a:spcAft>
                          <a:spcPts val="0"/>
                        </a:spcAft>
                        <a:buFont typeface="Arial" panose="020B0604020202020204" pitchFamily="34" charset="0"/>
                        <a:buChar char="•"/>
                      </a:pPr>
                      <a:r>
                        <a:rPr lang="en-US" sz="1800"/>
                        <a:t>Implemented and tested PWM speed control from </a:t>
                      </a:r>
                      <a:r>
                        <a:rPr lang="en-US" sz="1800" b="0"/>
                        <a:t>voice commands</a:t>
                      </a:r>
                      <a:r>
                        <a:rPr lang="en-US" sz="1800"/>
                        <a:t> on the wheelchair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a:t>Added a push button near the microphone as an “E-stop” </a:t>
                      </a:r>
                    </a:p>
                    <a:p>
                      <a:pPr marL="285750" marR="0" lvl="0" indent="-285750" algn="l" rtl="0">
                        <a:spcBef>
                          <a:spcPts val="0"/>
                        </a:spcBef>
                        <a:spcAft>
                          <a:spcPts val="0"/>
                        </a:spcAft>
                        <a:buFont typeface="Arial" panose="020B0604020202020204" pitchFamily="34" charset="0"/>
                        <a:buChar char="•"/>
                      </a:pPr>
                      <a:endParaRPr lang="en-US" sz="1800"/>
                    </a:p>
                    <a:p>
                      <a:pPr marL="0" marR="0" lvl="0" indent="0" algn="l" rtl="0">
                        <a:spcBef>
                          <a:spcPts val="0"/>
                        </a:spcBef>
                        <a:spcAft>
                          <a:spcPts val="0"/>
                        </a:spcAft>
                        <a:buFont typeface="Arial" panose="020B0604020202020204" pitchFamily="34" charset="0"/>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a:t>Validate motor response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a:t>Integrate sensor logic with main code</a:t>
                      </a:r>
                    </a:p>
                  </a:txBody>
                  <a:tcPr marL="91450" marR="91450" marT="45750" marB="4575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C021-5BE0-B0BC-908B-360E2CB1162E}"/>
              </a:ext>
            </a:extLst>
          </p:cNvPr>
          <p:cNvSpPr>
            <a:spLocks noGrp="1"/>
          </p:cNvSpPr>
          <p:nvPr>
            <p:ph type="title"/>
          </p:nvPr>
        </p:nvSpPr>
        <p:spPr/>
        <p:txBody>
          <a:bodyPr/>
          <a:lstStyle/>
          <a:p>
            <a:r>
              <a:rPr lang="en-US"/>
              <a:t>Voice Command Recognition</a:t>
            </a:r>
          </a:p>
        </p:txBody>
      </p:sp>
      <p:sp>
        <p:nvSpPr>
          <p:cNvPr id="4" name="TextBox 3">
            <a:extLst>
              <a:ext uri="{FF2B5EF4-FFF2-40B4-BE49-F238E27FC236}">
                <a16:creationId xmlns:a16="http://schemas.microsoft.com/office/drawing/2014/main" id="{FCCDDD35-D73E-1C97-F752-6151B07A13A5}"/>
              </a:ext>
            </a:extLst>
          </p:cNvPr>
          <p:cNvSpPr txBox="1"/>
          <p:nvPr/>
        </p:nvSpPr>
        <p:spPr>
          <a:xfrm flipH="1">
            <a:off x="214310" y="2007238"/>
            <a:ext cx="4109333" cy="3416320"/>
          </a:xfrm>
          <a:prstGeom prst="rect">
            <a:avLst/>
          </a:prstGeom>
          <a:noFill/>
        </p:spPr>
        <p:txBody>
          <a:bodyPr wrap="square" rtlCol="0">
            <a:spAutoFit/>
          </a:bodyPr>
          <a:lstStyle/>
          <a:p>
            <a:pPr marL="285750" indent="-285750">
              <a:buFont typeface="Arial" panose="020B0604020202020204" pitchFamily="34" charset="0"/>
              <a:buChar char="•"/>
            </a:pPr>
            <a:r>
              <a:rPr lang="en-US"/>
              <a:t>There is an initial delay to get the motors to start up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is a small delay between consecutive commands to prevent damage to the motors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Microphone will be attached to a headset to place on the user</a:t>
            </a:r>
          </a:p>
          <a:p>
            <a:br>
              <a:rPr lang="en-US"/>
            </a:br>
            <a:br>
              <a:rPr lang="en-US"/>
            </a:br>
            <a:endParaRPr lang="en-US"/>
          </a:p>
        </p:txBody>
      </p:sp>
      <p:pic>
        <p:nvPicPr>
          <p:cNvPr id="3" name="IMG_1716">
            <a:hlinkClick r:id="" action="ppaction://media"/>
            <a:extLst>
              <a:ext uri="{FF2B5EF4-FFF2-40B4-BE49-F238E27FC236}">
                <a16:creationId xmlns:a16="http://schemas.microsoft.com/office/drawing/2014/main" id="{F6CEB707-28DC-8788-70CB-673F79AD4CB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42946" b="1"/>
          <a:stretch>
            <a:fillRect/>
          </a:stretch>
        </p:blipFill>
        <p:spPr>
          <a:xfrm>
            <a:off x="4416966" y="2007237"/>
            <a:ext cx="4598851" cy="4664495"/>
          </a:xfrm>
          <a:prstGeom prst="rect">
            <a:avLst/>
          </a:prstGeom>
        </p:spPr>
      </p:pic>
    </p:spTree>
    <p:extLst>
      <p:ext uri="{BB962C8B-B14F-4D97-AF65-F5344CB8AC3E}">
        <p14:creationId xmlns:p14="http://schemas.microsoft.com/office/powerpoint/2010/main" val="21364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CBA95BF4-FC67-1AD0-E671-F3DBBFDDA1D9}"/>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93BFD0FE-C7F7-5612-884B-7B265D556378}"/>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Mobile Control and Monitoring </a:t>
            </a:r>
            <a:endParaRPr lang="en-US" sz="2000">
              <a:cs typeface="Arial"/>
            </a:endParaRPr>
          </a:p>
          <a:p>
            <a:pPr>
              <a:lnSpc>
                <a:spcPct val="115000"/>
              </a:lnSpc>
              <a:spcBef>
                <a:spcPts val="0"/>
              </a:spcBef>
              <a:buClr>
                <a:schemeClr val="dk1"/>
              </a:buClr>
              <a:buSzPts val="990"/>
            </a:pPr>
            <a:r>
              <a:rPr lang="en-US" sz="1700">
                <a:cs typeface="Arial"/>
              </a:rPr>
              <a:t>Nishant Murali</a:t>
            </a:r>
          </a:p>
        </p:txBody>
      </p:sp>
      <p:graphicFrame>
        <p:nvGraphicFramePr>
          <p:cNvPr id="83" name="Google Shape;83;p5">
            <a:extLst>
              <a:ext uri="{FF2B5EF4-FFF2-40B4-BE49-F238E27FC236}">
                <a16:creationId xmlns:a16="http://schemas.microsoft.com/office/drawing/2014/main" id="{B705F004-B06D-B76C-6D78-FB79328942CD}"/>
              </a:ext>
            </a:extLst>
          </p:cNvPr>
          <p:cNvGraphicFramePr/>
          <p:nvPr>
            <p:extLst>
              <p:ext uri="{D42A27DB-BD31-4B8C-83A1-F6EECF244321}">
                <p14:modId xmlns:p14="http://schemas.microsoft.com/office/powerpoint/2010/main" val="3165777137"/>
              </p:ext>
            </p:extLst>
          </p:nvPr>
        </p:nvGraphicFramePr>
        <p:xfrm>
          <a:off x="685800" y="1952075"/>
          <a:ext cx="7772400" cy="23749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u="none" strike="noStrike" cap="none">
                          <a:solidFill>
                            <a:srgbClr val="FF0000"/>
                          </a:solidFill>
                        </a:rPr>
                        <a:t>24</a:t>
                      </a:r>
                      <a:r>
                        <a:rPr lang="en-US" sz="1800">
                          <a:solidFill>
                            <a:srgbClr val="FF0000"/>
                          </a:solidFill>
                        </a:rPr>
                        <a:t> </a:t>
                      </a:r>
                      <a:r>
                        <a:rPr lang="en-US" sz="1800" u="none" strike="noStrike" cap="none">
                          <a:solidFill>
                            <a:srgbClr val="FF0000"/>
                          </a:solidFill>
                        </a:rPr>
                        <a:t>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Clr>
                          <a:srgbClr val="000000"/>
                        </a:buClr>
                        <a:buFont typeface="Arial,Sans-Serif"/>
                        <a:buChar char="•"/>
                      </a:pPr>
                      <a:r>
                        <a:rPr lang="en-US" sz="1800" b="0" i="0" u="none" strike="noStrike" noProof="0">
                          <a:solidFill>
                            <a:srgbClr val="000000"/>
                          </a:solidFill>
                          <a:latin typeface="Arial"/>
                        </a:rPr>
                        <a:t>Implemented and tested PWM speed control from </a:t>
                      </a:r>
                      <a:r>
                        <a:rPr lang="en-US" sz="1800" b="1" i="0" u="none" strike="noStrike" noProof="0">
                          <a:solidFill>
                            <a:srgbClr val="000000"/>
                          </a:solidFill>
                          <a:latin typeface="Arial"/>
                        </a:rPr>
                        <a:t>app commands </a:t>
                      </a:r>
                      <a:r>
                        <a:rPr lang="en-US" sz="1800" b="0" i="0" u="none" strike="noStrike" noProof="0">
                          <a:solidFill>
                            <a:srgbClr val="000000"/>
                          </a:solidFill>
                          <a:latin typeface="Arial"/>
                        </a:rPr>
                        <a:t>on the wheelchair</a:t>
                      </a:r>
                    </a:p>
                    <a:p>
                      <a:pPr marL="0" marR="0" lvl="0" indent="0" algn="l">
                        <a:spcBef>
                          <a:spcPts val="0"/>
                        </a:spcBef>
                        <a:spcAft>
                          <a:spcPts val="0"/>
                        </a:spcAft>
                        <a:buClr>
                          <a:srgbClr val="000000"/>
                        </a:buClr>
                        <a:buNone/>
                      </a:pPr>
                      <a:endParaRPr lang="en-US" sz="1800" b="0" i="0" u="none" strike="noStrike" noProof="0">
                        <a:solidFill>
                          <a:srgbClr val="000000"/>
                        </a:solidFill>
                        <a:latin typeface="Arial"/>
                      </a:endParaRPr>
                    </a:p>
                    <a:p>
                      <a:pPr marL="0" lvl="0" indent="0" algn="l">
                        <a:lnSpc>
                          <a:spcPct val="100000"/>
                        </a:lnSpc>
                        <a:spcBef>
                          <a:spcPts val="0"/>
                        </a:spcBef>
                        <a:spcAft>
                          <a:spcPts val="0"/>
                        </a:spcAft>
                        <a:buNone/>
                      </a:pPr>
                      <a:endParaRPr lang="en-US" sz="1800" b="0" i="0" u="none" strike="noStrike" noProof="0">
                        <a:solidFill>
                          <a:srgbClr val="000000"/>
                        </a:solidFill>
                      </a:endParaRP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lnSpc>
                          <a:spcPct val="100000"/>
                        </a:lnSpc>
                        <a:spcBef>
                          <a:spcPts val="0"/>
                        </a:spcBef>
                        <a:spcAft>
                          <a:spcPts val="0"/>
                        </a:spcAft>
                        <a:buClr>
                          <a:srgbClr val="000000"/>
                        </a:buClr>
                        <a:buFont typeface="Arial,Sans-Serif"/>
                        <a:buChar char="•"/>
                      </a:pPr>
                      <a:r>
                        <a:rPr lang="en-US" sz="1800" b="0" i="0" u="none" strike="noStrike" baseline="0" noProof="0">
                          <a:solidFill>
                            <a:srgbClr val="000000"/>
                          </a:solidFill>
                          <a:latin typeface="Arial"/>
                        </a:rPr>
                        <a:t>Validate motor response time </a:t>
                      </a:r>
                    </a:p>
                    <a:p>
                      <a:pPr marL="285750" marR="0" lvl="0" indent="-285750" algn="l">
                        <a:spcBef>
                          <a:spcPts val="0"/>
                        </a:spcBef>
                        <a:spcAft>
                          <a:spcPts val="0"/>
                        </a:spcAft>
                        <a:buClr>
                          <a:srgbClr val="000000"/>
                        </a:buClr>
                        <a:buFont typeface="Arial"/>
                        <a:buChar char="•"/>
                      </a:pPr>
                      <a:r>
                        <a:rPr lang="en-US" sz="1800" b="0" i="0" u="none" strike="noStrike" baseline="0" noProof="0">
                          <a:solidFill>
                            <a:srgbClr val="000000"/>
                          </a:solidFill>
                          <a:latin typeface="Arial"/>
                        </a:rPr>
                        <a:t>Ongoing range testing of ESP32-S3 and Mobile app connection</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3752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75414B5-A682-9903-A6C8-0799182F1F0D}"/>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5FDC4F56-FA67-75F9-3DBA-CC1FDA7DCFA9}"/>
              </a:ext>
            </a:extLst>
          </p:cNvPr>
          <p:cNvSpPr txBox="1">
            <a:spLocks noGrp="1"/>
          </p:cNvSpPr>
          <p:nvPr>
            <p:ph type="title"/>
          </p:nvPr>
        </p:nvSpPr>
        <p:spPr>
          <a:xfrm>
            <a:off x="609600" y="1085916"/>
            <a:ext cx="8229600" cy="803700"/>
          </a:xfrm>
          <a:prstGeom prst="rect">
            <a:avLst/>
          </a:prstGeom>
          <a:noFill/>
          <a:ln>
            <a:noFill/>
          </a:ln>
        </p:spPr>
        <p:txBody>
          <a:bodyPr spcFirstLastPara="1" wrap="square" lIns="91425" tIns="45700" rIns="91425" bIns="45700" anchor="ctr" anchorCtr="0">
            <a:noAutofit/>
          </a:bodyPr>
          <a:lstStyle/>
          <a:p>
            <a:r>
              <a:rPr lang="en-US" sz="2500"/>
              <a:t>Mobile Control and Monitoring </a:t>
            </a:r>
            <a:endParaRPr lang="en-US" sz="2500" b="0"/>
          </a:p>
          <a:p>
            <a:pPr>
              <a:lnSpc>
                <a:spcPct val="114999"/>
              </a:lnSpc>
              <a:spcBef>
                <a:spcPts val="0"/>
              </a:spcBef>
            </a:pPr>
            <a:r>
              <a:rPr lang="en-US" sz="1700"/>
              <a:t>Nishant Murali</a:t>
            </a:r>
            <a:endParaRPr/>
          </a:p>
        </p:txBody>
      </p:sp>
      <p:pic>
        <p:nvPicPr>
          <p:cNvPr id="2" name="IMG_5132">
            <a:hlinkClick r:id="" action="ppaction://media"/>
            <a:extLst>
              <a:ext uri="{FF2B5EF4-FFF2-40B4-BE49-F238E27FC236}">
                <a16:creationId xmlns:a16="http://schemas.microsoft.com/office/drawing/2014/main" id="{D95862A1-C68A-D6B9-5AD5-3DD9CA1F2F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9586" y="1895503"/>
            <a:ext cx="2556569" cy="4559122"/>
          </a:xfrm>
          <a:prstGeom prst="rect">
            <a:avLst/>
          </a:prstGeom>
        </p:spPr>
      </p:pic>
      <p:sp>
        <p:nvSpPr>
          <p:cNvPr id="3" name="TextBox 2">
            <a:extLst>
              <a:ext uri="{FF2B5EF4-FFF2-40B4-BE49-F238E27FC236}">
                <a16:creationId xmlns:a16="http://schemas.microsoft.com/office/drawing/2014/main" id="{469EC205-3C26-AA87-AADB-15F111E624D5}"/>
              </a:ext>
            </a:extLst>
          </p:cNvPr>
          <p:cNvSpPr txBox="1"/>
          <p:nvPr/>
        </p:nvSpPr>
        <p:spPr>
          <a:xfrm>
            <a:off x="399245" y="2137893"/>
            <a:ext cx="49326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Loose shaft coupler caused unintended turning during forward/backward motion</a:t>
            </a:r>
            <a:endParaRPr lang="en-US">
              <a:cs typeface="Arial"/>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Front caster wheels are free-rotating, so initial misalignment can cause slight instability until they self-align</a:t>
            </a:r>
          </a:p>
          <a:p>
            <a:pPr marL="285750" indent="-285750">
              <a:buFont typeface="Arial"/>
              <a:buChar char="•"/>
            </a:pPr>
            <a:endParaRPr lang="en-US">
              <a:cs typeface="Arial"/>
            </a:endParaRPr>
          </a:p>
          <a:p>
            <a:pPr marL="285750" indent="-285750">
              <a:buFont typeface="Arial"/>
              <a:buChar char="•"/>
            </a:pPr>
            <a:r>
              <a:rPr lang="en-US">
                <a:cs typeface="Arial"/>
              </a:rPr>
              <a:t>Initial range testing for the ESP32-S3 access point is ~18 meters</a:t>
            </a:r>
          </a:p>
        </p:txBody>
      </p:sp>
    </p:spTree>
    <p:extLst>
      <p:ext uri="{BB962C8B-B14F-4D97-AF65-F5344CB8AC3E}">
        <p14:creationId xmlns:p14="http://schemas.microsoft.com/office/powerpoint/2010/main" val="10945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AB75B08-8705-3DE7-3562-550F05FF9EF5}"/>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10F116B2-85D5-FFA5-2B48-D56FC472ABE3}"/>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dirty="0"/>
              <a:t>Motor Driver &amp; Sensors</a:t>
            </a:r>
            <a:endParaRPr dirty="0"/>
          </a:p>
          <a:p>
            <a:pPr>
              <a:lnSpc>
                <a:spcPct val="115000"/>
              </a:lnSpc>
              <a:spcBef>
                <a:spcPts val="0"/>
              </a:spcBef>
              <a:buClr>
                <a:schemeClr val="dk1"/>
              </a:buClr>
              <a:buSzPts val="990"/>
            </a:pPr>
            <a:r>
              <a:rPr lang="en-US" sz="1700" dirty="0"/>
              <a:t>Nathan Philipello</a:t>
            </a:r>
            <a:endParaRPr lang="en-US" sz="1700" dirty="0">
              <a:cs typeface="Arial"/>
            </a:endParaRPr>
          </a:p>
        </p:txBody>
      </p:sp>
      <p:graphicFrame>
        <p:nvGraphicFramePr>
          <p:cNvPr id="83" name="Google Shape;83;p5">
            <a:extLst>
              <a:ext uri="{FF2B5EF4-FFF2-40B4-BE49-F238E27FC236}">
                <a16:creationId xmlns:a16="http://schemas.microsoft.com/office/drawing/2014/main" id="{7E2D7358-1CB9-0C97-841B-9A6E77FC6067}"/>
              </a:ext>
            </a:extLst>
          </p:cNvPr>
          <p:cNvGraphicFramePr/>
          <p:nvPr>
            <p:extLst>
              <p:ext uri="{D42A27DB-BD31-4B8C-83A1-F6EECF244321}">
                <p14:modId xmlns:p14="http://schemas.microsoft.com/office/powerpoint/2010/main" val="2397446041"/>
              </p:ext>
            </p:extLst>
          </p:nvPr>
        </p:nvGraphicFramePr>
        <p:xfrm>
          <a:off x="685800" y="1952075"/>
          <a:ext cx="7772400" cy="237772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br>
                        <a:rPr lang="en-US" sz="1800" u="none" strike="noStrike" cap="none" baseline="0"/>
                      </a:br>
                      <a:r>
                        <a:rPr lang="en-US" sz="1800" u="none" strike="noStrike" cap="none" baseline="0">
                          <a:solidFill>
                            <a:srgbClr val="FF0000"/>
                          </a:solidFill>
                        </a:rPr>
                        <a:t>28</a:t>
                      </a:r>
                      <a:r>
                        <a:rPr lang="en-US" sz="1800">
                          <a:solidFill>
                            <a:srgbClr val="FF0000"/>
                          </a:solidFill>
                        </a:rPr>
                        <a:t> </a:t>
                      </a:r>
                      <a:r>
                        <a:rPr lang="en-US" sz="1800" u="none" strike="noStrike" cap="none">
                          <a:solidFill>
                            <a:srgbClr val="FF0000"/>
                          </a:solidFill>
                        </a:rPr>
                        <a:t>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a:buChar char="•"/>
                      </a:pPr>
                      <a:r>
                        <a:rPr lang="en-US" sz="1800" dirty="0"/>
                        <a:t>Created Wiring harnesses for sensors as well as mounted them all in place</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b="0" i="0" u="none" strike="noStrike" noProof="0" dirty="0">
                          <a:latin typeface="Arial"/>
                        </a:rPr>
                        <a:t>Test sensors and reimplement them into the integrated code</a:t>
                      </a:r>
                    </a:p>
                    <a:p>
                      <a:pPr marL="285750" marR="0" lvl="0" indent="-285750" algn="l" rtl="0">
                        <a:spcBef>
                          <a:spcPts val="0"/>
                        </a:spcBef>
                        <a:spcAft>
                          <a:spcPts val="0"/>
                        </a:spcAft>
                        <a:buFont typeface="Arial"/>
                        <a:buChar char="•"/>
                      </a:pPr>
                      <a:r>
                        <a:rPr lang="en-US" sz="1800" b="0" i="0" u="none" strike="noStrike" noProof="0" dirty="0">
                          <a:latin typeface="Arial"/>
                        </a:rPr>
                        <a:t>Testing of validation plan subsystems</a:t>
                      </a:r>
                    </a:p>
                    <a:p>
                      <a:pPr marL="285750" marR="0" lvl="0" indent="-285750" algn="l" rtl="0">
                        <a:spcBef>
                          <a:spcPts val="0"/>
                        </a:spcBef>
                        <a:spcAft>
                          <a:spcPts val="0"/>
                        </a:spcAft>
                        <a:buFont typeface="Arial"/>
                        <a:buChar char="•"/>
                      </a:pPr>
                      <a:endParaRPr lang="en-US" sz="1800" b="0" i="0" u="none" strike="noStrike" noProof="0" dirty="0">
                        <a:latin typeface="Arial"/>
                      </a:endParaRPr>
                    </a:p>
                    <a:p>
                      <a:pPr marL="285750" marR="0" lvl="0" indent="-285750" algn="l">
                        <a:spcBef>
                          <a:spcPts val="0"/>
                        </a:spcBef>
                        <a:spcAft>
                          <a:spcPts val="0"/>
                        </a:spcAft>
                        <a:buFont typeface="Arial"/>
                        <a:buChar char="•"/>
                      </a:pPr>
                      <a:endParaRPr lang="en-US" sz="1800" dirty="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46345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23a5526-c1e3-414c-a491-aabce74c7f2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D4EFD86C57774DA5C03C4C0F9350C0" ma:contentTypeVersion="10" ma:contentTypeDescription="Create a new document." ma:contentTypeScope="" ma:versionID="409428926eff6cffc04f43227d6409bb">
  <xsd:schema xmlns:xsd="http://www.w3.org/2001/XMLSchema" xmlns:xs="http://www.w3.org/2001/XMLSchema" xmlns:p="http://schemas.microsoft.com/office/2006/metadata/properties" xmlns:ns3="323a5526-c1e3-414c-a491-aabce74c7f2d" xmlns:ns4="da5475c8-1ef8-4334-9946-64ee7b045266" targetNamespace="http://schemas.microsoft.com/office/2006/metadata/properties" ma:root="true" ma:fieldsID="d4c5948efe3b7a57e0b4ec9547970d8d" ns3:_="" ns4:_="">
    <xsd:import namespace="323a5526-c1e3-414c-a491-aabce74c7f2d"/>
    <xsd:import namespace="da5475c8-1ef8-4334-9946-64ee7b04526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3a5526-c1e3-414c-a491-aabce74c7f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a5475c8-1ef8-4334-9946-64ee7b04526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75D98E-17B5-4E56-AD05-35A53D9CA95C}">
  <ds:schemaRefs>
    <ds:schemaRef ds:uri="http://schemas.microsoft.com/sharepoint/v3/contenttype/forms"/>
  </ds:schemaRefs>
</ds:datastoreItem>
</file>

<file path=customXml/itemProps2.xml><?xml version="1.0" encoding="utf-8"?>
<ds:datastoreItem xmlns:ds="http://schemas.openxmlformats.org/officeDocument/2006/customXml" ds:itemID="{B4F54AA3-4438-4B9C-9974-63B3D541C936}">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323a5526-c1e3-414c-a491-aabce74c7f2d"/>
    <ds:schemaRef ds:uri="http://schemas.openxmlformats.org/package/2006/metadata/core-properties"/>
    <ds:schemaRef ds:uri="da5475c8-1ef8-4334-9946-64ee7b045266"/>
    <ds:schemaRef ds:uri="http://www.w3.org/XML/1998/namespace"/>
  </ds:schemaRefs>
</ds:datastoreItem>
</file>

<file path=customXml/itemProps3.xml><?xml version="1.0" encoding="utf-8"?>
<ds:datastoreItem xmlns:ds="http://schemas.openxmlformats.org/officeDocument/2006/customXml" ds:itemID="{45B07582-52D9-4824-92D2-1620E3E96D7C}">
  <ds:schemaRefs>
    <ds:schemaRef ds:uri="323a5526-c1e3-414c-a491-aabce74c7f2d"/>
    <ds:schemaRef ds:uri="da5475c8-1ef8-4334-9946-64ee7b0452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ECEN 404 Status Update 1</Template>
  <TotalTime>4260</TotalTime>
  <Words>1783</Words>
  <Application>Microsoft Office PowerPoint</Application>
  <PresentationFormat>On-screen Show (4:3)</PresentationFormat>
  <Paragraphs>160</Paragraphs>
  <Slides>15</Slides>
  <Notes>15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Arial,Sans-Serif</vt:lpstr>
      <vt:lpstr>Calibri</vt:lpstr>
      <vt:lpstr>Courier New</vt:lpstr>
      <vt:lpstr>Lato</vt:lpstr>
      <vt:lpstr>Wingdings</vt:lpstr>
      <vt:lpstr>Office Theme</vt:lpstr>
      <vt:lpstr>Team 36: Voice-Controlled Wheelchair  Bi-Weekly Update 4  Nathan Philipello, Juan Alcala, Saleem Joubran, Nishant Murali  TA: Hadiur Khan </vt:lpstr>
      <vt:lpstr>Project Summary</vt:lpstr>
      <vt:lpstr>Project/Subsystem Overview </vt:lpstr>
      <vt:lpstr>Project Timeline </vt:lpstr>
      <vt:lpstr>Voice Command Recognition Saleem Joubran</vt:lpstr>
      <vt:lpstr>Voice Command Recognition</vt:lpstr>
      <vt:lpstr>Mobile Control and Monitoring  Nishant Murali</vt:lpstr>
      <vt:lpstr>Mobile Control and Monitoring  Nishant Murali</vt:lpstr>
      <vt:lpstr>Motor Driver &amp; Sensors Nathan Philipello</vt:lpstr>
      <vt:lpstr>Motor Driver &amp; Sensors Nathan Philipello</vt:lpstr>
      <vt:lpstr>Power Juan Alcala</vt:lpstr>
      <vt:lpstr>Power Juan Alcala</vt:lpstr>
      <vt:lpstr>Execution Plan</vt:lpstr>
      <vt:lpstr>System Validation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36: Voice-Controlled Wheelchair  Bi-Weekly Update 2  Nathan Philipello, Juan Alcala, Saleem Joubran, Nishant Murali  TA: Hadiur Khan</dc:title>
  <dc:creator>Joubran, Saleem</dc:creator>
  <cp:lastModifiedBy>Philipello, Nathan P</cp:lastModifiedBy>
  <cp:revision>2</cp:revision>
  <dcterms:created xsi:type="dcterms:W3CDTF">2025-09-22T14:40:19Z</dcterms:created>
  <dcterms:modified xsi:type="dcterms:W3CDTF">2025-10-27T19:44:54Z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0x01010053D4EFD86C57774DA5C03C4C0F9350C0</vt:lpwstr>
  </property>
</Properties>
</file>